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harts/colors1.xml" ContentType="application/vnd.ms-office.chartcolorstyle+xml"/>
  <Override PartName="/ppt/slideLayouts/slideLayout10.xml" ContentType="application/vnd.openxmlformats-officedocument.presentationml.slideLayout+xml"/>
  <Default Extension="gif" ContentType="image/gif"/>
  <Default Extension="vml" ContentType="application/vnd.openxmlformats-officedocument.vmlDrawing"/>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9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5" r:id="rId21"/>
    <p:sldId id="273" r:id="rId22"/>
    <p:sldId id="276" r:id="rId23"/>
    <p:sldId id="281" r:id="rId24"/>
    <p:sldId id="282" r:id="rId25"/>
    <p:sldId id="283" r:id="rId26"/>
    <p:sldId id="284" r:id="rId27"/>
    <p:sldId id="285" r:id="rId28"/>
    <p:sldId id="286" r:id="rId29"/>
    <p:sldId id="287" r:id="rId30"/>
    <p:sldId id="288" r:id="rId31"/>
    <p:sldId id="289" r:id="rId32"/>
    <p:sldId id="291"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4" d="100"/>
          <a:sy n="84" d="100"/>
        </p:scale>
        <p:origin x="-1554"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___1.xlsx"/></Relationships>
</file>

<file path=ppt/charts/chart1.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0.12521739130434789"/>
          <c:y val="4.9382716049382748E-2"/>
          <c:w val="0.81043478260869561"/>
          <c:h val="0.90946502057613166"/>
        </c:manualLayout>
      </c:layout>
      <c:lineChart>
        <c:grouping val="standard"/>
        <c:ser>
          <c:idx val="0"/>
          <c:order val="0"/>
          <c:tx>
            <c:strRef>
              <c:f>Sheet4!$AF$11</c:f>
              <c:strCache>
                <c:ptCount val="1"/>
                <c:pt idx="0">
                  <c:v>N</c:v>
                </c:pt>
              </c:strCache>
            </c:strRef>
          </c:tx>
          <c:spPr>
            <a:ln w="38100" cap="rnd" cmpd="sng" algn="ctr">
              <a:solidFill>
                <a:schemeClr val="accent2"/>
              </a:solidFill>
              <a:prstDash val="solid"/>
              <a:round/>
            </a:ln>
            <a:effectLst/>
          </c:spPr>
          <c:marker>
            <c:symbol val="none"/>
          </c:marker>
          <c:cat>
            <c:strRef>
              <c:f>Sheet4!$AG$10:$AM$10</c:f>
              <c:strCache>
                <c:ptCount val="7"/>
                <c:pt idx="0">
                  <c:v>出苗至分蘖始</c:v>
                </c:pt>
                <c:pt idx="1">
                  <c:v>分蘖始至越冬</c:v>
                </c:pt>
                <c:pt idx="2">
                  <c:v>越冬至返青</c:v>
                </c:pt>
                <c:pt idx="3">
                  <c:v>返青至拔节</c:v>
                </c:pt>
                <c:pt idx="4">
                  <c:v>拔节至孕穗</c:v>
                </c:pt>
                <c:pt idx="5">
                  <c:v>孕穗至开花</c:v>
                </c:pt>
                <c:pt idx="6">
                  <c:v>开花至成熟</c:v>
                </c:pt>
              </c:strCache>
            </c:strRef>
          </c:cat>
          <c:val>
            <c:numRef>
              <c:f>Sheet4!$AG$11:$AM$11</c:f>
              <c:numCache>
                <c:formatCode>0_ </c:formatCode>
                <c:ptCount val="7"/>
                <c:pt idx="0">
                  <c:v>6.8</c:v>
                </c:pt>
                <c:pt idx="1">
                  <c:v>16.2</c:v>
                </c:pt>
                <c:pt idx="2">
                  <c:v>5.8</c:v>
                </c:pt>
                <c:pt idx="3">
                  <c:v>19.100000000000001</c:v>
                </c:pt>
                <c:pt idx="4">
                  <c:v>33.700000000000003</c:v>
                </c:pt>
                <c:pt idx="5">
                  <c:v>9.1</c:v>
                </c:pt>
                <c:pt idx="6">
                  <c:v>9.4</c:v>
                </c:pt>
              </c:numCache>
            </c:numRef>
          </c:val>
          <c:smooth val="1"/>
          <c:extLst xmlns:c16r2="http://schemas.microsoft.com/office/drawing/2015/06/chart">
            <c:ext xmlns:c16="http://schemas.microsoft.com/office/drawing/2014/chart" uri="{C3380CC4-5D6E-409C-BE32-E72D297353CC}">
              <c16:uniqueId val="{00000000-7244-49D4-93ED-4D0E0843C9A8}"/>
            </c:ext>
          </c:extLst>
        </c:ser>
        <c:ser>
          <c:idx val="1"/>
          <c:order val="1"/>
          <c:tx>
            <c:strRef>
              <c:f>Sheet4!$AF$12</c:f>
              <c:strCache>
                <c:ptCount val="1"/>
                <c:pt idx="0">
                  <c:v>P</c:v>
                </c:pt>
              </c:strCache>
            </c:strRef>
          </c:tx>
          <c:spPr>
            <a:ln w="38100" cap="rnd" cmpd="sng" algn="ctr">
              <a:solidFill>
                <a:schemeClr val="accent4"/>
              </a:solidFill>
              <a:prstDash val="solid"/>
              <a:round/>
            </a:ln>
            <a:effectLst/>
          </c:spPr>
          <c:marker>
            <c:symbol val="none"/>
          </c:marker>
          <c:cat>
            <c:strRef>
              <c:f>Sheet4!$AG$10:$AM$10</c:f>
              <c:strCache>
                <c:ptCount val="7"/>
                <c:pt idx="0">
                  <c:v>出苗至分蘖始</c:v>
                </c:pt>
                <c:pt idx="1">
                  <c:v>分蘖始至越冬</c:v>
                </c:pt>
                <c:pt idx="2">
                  <c:v>越冬至返青</c:v>
                </c:pt>
                <c:pt idx="3">
                  <c:v>返青至拔节</c:v>
                </c:pt>
                <c:pt idx="4">
                  <c:v>拔节至孕穗</c:v>
                </c:pt>
                <c:pt idx="5">
                  <c:v>孕穗至开花</c:v>
                </c:pt>
                <c:pt idx="6">
                  <c:v>开花至成熟</c:v>
                </c:pt>
              </c:strCache>
            </c:strRef>
          </c:cat>
          <c:val>
            <c:numRef>
              <c:f>Sheet4!$AG$12:$AM$12</c:f>
              <c:numCache>
                <c:formatCode>0.00_ </c:formatCode>
                <c:ptCount val="7"/>
                <c:pt idx="0">
                  <c:v>3.7800000000000002</c:v>
                </c:pt>
                <c:pt idx="1">
                  <c:v>8.8500000000000032</c:v>
                </c:pt>
                <c:pt idx="2">
                  <c:v>6.05</c:v>
                </c:pt>
                <c:pt idx="3">
                  <c:v>11.15</c:v>
                </c:pt>
                <c:pt idx="4">
                  <c:v>31.1</c:v>
                </c:pt>
                <c:pt idx="5">
                  <c:v>15.450000000000003</c:v>
                </c:pt>
                <c:pt idx="6">
                  <c:v>21.95</c:v>
                </c:pt>
              </c:numCache>
            </c:numRef>
          </c:val>
          <c:smooth val="1"/>
          <c:extLst xmlns:c16r2="http://schemas.microsoft.com/office/drawing/2015/06/chart">
            <c:ext xmlns:c16="http://schemas.microsoft.com/office/drawing/2014/chart" uri="{C3380CC4-5D6E-409C-BE32-E72D297353CC}">
              <c16:uniqueId val="{00000001-7244-49D4-93ED-4D0E0843C9A8}"/>
            </c:ext>
          </c:extLst>
        </c:ser>
        <c:ser>
          <c:idx val="2"/>
          <c:order val="2"/>
          <c:tx>
            <c:strRef>
              <c:f>Sheet4!$AF$13</c:f>
              <c:strCache>
                <c:ptCount val="1"/>
                <c:pt idx="0">
                  <c:v>K</c:v>
                </c:pt>
              </c:strCache>
            </c:strRef>
          </c:tx>
          <c:spPr>
            <a:ln w="38100" cap="rnd" cmpd="sng" algn="ctr">
              <a:solidFill>
                <a:schemeClr val="accent6"/>
              </a:solidFill>
              <a:prstDash val="solid"/>
              <a:round/>
            </a:ln>
            <a:effectLst/>
          </c:spPr>
          <c:marker>
            <c:symbol val="none"/>
          </c:marker>
          <c:cat>
            <c:strRef>
              <c:f>Sheet4!$AG$10:$AM$10</c:f>
              <c:strCache>
                <c:ptCount val="7"/>
                <c:pt idx="0">
                  <c:v>出苗至分蘖始</c:v>
                </c:pt>
                <c:pt idx="1">
                  <c:v>分蘖始至越冬</c:v>
                </c:pt>
                <c:pt idx="2">
                  <c:v>越冬至返青</c:v>
                </c:pt>
                <c:pt idx="3">
                  <c:v>返青至拔节</c:v>
                </c:pt>
                <c:pt idx="4">
                  <c:v>拔节至孕穗</c:v>
                </c:pt>
                <c:pt idx="5">
                  <c:v>孕穗至开花</c:v>
                </c:pt>
                <c:pt idx="6">
                  <c:v>开花至成熟</c:v>
                </c:pt>
              </c:strCache>
            </c:strRef>
          </c:cat>
          <c:val>
            <c:numRef>
              <c:f>Sheet4!$AG$13:$AM$13</c:f>
              <c:numCache>
                <c:formatCode>0.00_ </c:formatCode>
                <c:ptCount val="7"/>
                <c:pt idx="0">
                  <c:v>4.6499999999999995</c:v>
                </c:pt>
                <c:pt idx="1">
                  <c:v>7.71</c:v>
                </c:pt>
                <c:pt idx="2">
                  <c:v>8.59</c:v>
                </c:pt>
                <c:pt idx="3">
                  <c:v>32</c:v>
                </c:pt>
                <c:pt idx="4">
                  <c:v>40.35</c:v>
                </c:pt>
                <c:pt idx="5">
                  <c:v>6.1899999999999995</c:v>
                </c:pt>
                <c:pt idx="6">
                  <c:v>-12.6</c:v>
                </c:pt>
              </c:numCache>
            </c:numRef>
          </c:val>
          <c:smooth val="1"/>
          <c:extLst xmlns:c16r2="http://schemas.microsoft.com/office/drawing/2015/06/chart">
            <c:ext xmlns:c16="http://schemas.microsoft.com/office/drawing/2014/chart" uri="{C3380CC4-5D6E-409C-BE32-E72D297353CC}">
              <c16:uniqueId val="{00000002-7244-49D4-93ED-4D0E0843C9A8}"/>
            </c:ext>
          </c:extLst>
        </c:ser>
        <c:marker val="1"/>
        <c:axId val="144933632"/>
        <c:axId val="144935168"/>
      </c:lineChart>
      <c:catAx>
        <c:axId val="144933632"/>
        <c:scaling>
          <c:orientation val="minMax"/>
        </c:scaling>
        <c:axPos val="b"/>
        <c:numFmt formatCode="General" sourceLinked="1"/>
        <c:majorTickMark val="in"/>
        <c:tickLblPos val="nextTo"/>
        <c:spPr>
          <a:noFill/>
          <a:ln w="2611" cap="flat" cmpd="sng" algn="ctr">
            <a:solidFill>
              <a:srgbClr val="000000"/>
            </a:solidFill>
            <a:prstDash val="solid"/>
            <a:round/>
          </a:ln>
          <a:effectLst/>
        </c:spPr>
        <c:txPr>
          <a:bodyPr rot="0" spcFirstLastPara="1" vertOverflow="ellipsis" wrap="square" anchor="ctr" anchorCtr="1"/>
          <a:lstStyle/>
          <a:p>
            <a:pPr>
              <a:defRPr sz="740" b="0" i="0" u="none" strike="noStrike" kern="1200" baseline="0">
                <a:solidFill>
                  <a:srgbClr val="000000"/>
                </a:solidFill>
                <a:latin typeface="Arial"/>
                <a:ea typeface="Arial"/>
                <a:cs typeface="Arial"/>
              </a:defRPr>
            </a:pPr>
            <a:endParaRPr lang="zh-CN"/>
          </a:p>
        </c:txPr>
        <c:crossAx val="144935168"/>
        <c:crosses val="autoZero"/>
        <c:lblAlgn val="ctr"/>
        <c:lblOffset val="100"/>
        <c:tickLblSkip val="1"/>
        <c:tickMarkSkip val="1"/>
      </c:catAx>
      <c:valAx>
        <c:axId val="144935168"/>
        <c:scaling>
          <c:orientation val="minMax"/>
        </c:scaling>
        <c:axPos val="l"/>
        <c:title>
          <c:tx>
            <c:rich>
              <a:bodyPr rot="-5400000" spcFirstLastPara="1" vertOverflow="ellipsis" vert="horz" wrap="square" anchor="ctr" anchorCtr="1"/>
              <a:lstStyle/>
              <a:p>
                <a:pPr>
                  <a:defRPr sz="822" b="1" i="0" u="none" strike="noStrike" kern="1200" baseline="0">
                    <a:solidFill>
                      <a:srgbClr val="000000"/>
                    </a:solidFill>
                    <a:latin typeface="Arial"/>
                    <a:ea typeface="Arial"/>
                    <a:cs typeface="Arial"/>
                  </a:defRPr>
                </a:pPr>
                <a:r>
                  <a:rPr lang="zh-CN" altLang="en-US"/>
                  <a:t>占总吸收量</a:t>
                </a:r>
                <a:r>
                  <a:rPr lang="en-US" altLang="zh-CN"/>
                  <a:t>(%)</a:t>
                </a:r>
              </a:p>
            </c:rich>
          </c:tx>
          <c:layout>
            <c:manualLayout>
              <c:xMode val="edge"/>
              <c:yMode val="edge"/>
              <c:x val="1.7391304347826087E-2"/>
              <c:y val="0.30864197530864218"/>
            </c:manualLayout>
          </c:layout>
          <c:spPr>
            <a:noFill/>
            <a:ln w="20885">
              <a:noFill/>
            </a:ln>
            <a:effectLst/>
          </c:spPr>
        </c:title>
        <c:numFmt formatCode="0_ " sourceLinked="1"/>
        <c:majorTickMark val="in"/>
        <c:tickLblPos val="nextTo"/>
        <c:spPr>
          <a:noFill/>
          <a:ln w="2611" cap="flat" cmpd="sng" algn="ctr">
            <a:solidFill>
              <a:srgbClr val="000000"/>
            </a:solidFill>
            <a:prstDash val="solid"/>
            <a:round/>
          </a:ln>
          <a:effectLst/>
        </c:spPr>
        <c:txPr>
          <a:bodyPr rot="0" spcFirstLastPara="1" vertOverflow="ellipsis" wrap="square" anchor="ctr" anchorCtr="1"/>
          <a:lstStyle/>
          <a:p>
            <a:pPr>
              <a:defRPr sz="822" b="1" i="0" u="none" strike="noStrike" kern="1200" baseline="0">
                <a:solidFill>
                  <a:srgbClr val="000000"/>
                </a:solidFill>
                <a:latin typeface="Arial"/>
                <a:ea typeface="Arial"/>
                <a:cs typeface="Arial"/>
              </a:defRPr>
            </a:pPr>
            <a:endParaRPr lang="zh-CN"/>
          </a:p>
        </c:txPr>
        <c:crossAx val="144933632"/>
        <c:crosses val="autoZero"/>
        <c:crossBetween val="midCat"/>
      </c:valAx>
      <c:spPr>
        <a:noFill/>
        <a:ln w="20885">
          <a:noFill/>
        </a:ln>
        <a:effectLst/>
      </c:spPr>
    </c:plotArea>
    <c:plotVisOnly val="1"/>
    <c:dispBlanksAs val="gap"/>
  </c:chart>
  <c:spPr>
    <a:noFill/>
    <a:ln w="12700" cap="flat" cmpd="sng" algn="ctr">
      <a:noFill/>
      <a:prstDash val="solid"/>
    </a:ln>
    <a:effectLst/>
  </c:spPr>
  <c:txPr>
    <a:bodyPr/>
    <a:lstStyle/>
    <a:p>
      <a:pPr>
        <a:defRPr sz="822" b="0" i="0" u="none" strike="noStrike" baseline="0">
          <a:solidFill>
            <a:srgbClr val="000000"/>
          </a:solidFill>
          <a:latin typeface="Arial"/>
          <a:ea typeface="Arial"/>
          <a:cs typeface="Arial"/>
        </a:defRPr>
      </a:pPr>
      <a:endParaRPr lang="zh-CN"/>
    </a:p>
  </c:txPr>
  <c:externalData r:id="rId1"/>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kumimoji="0" lang="zh-CN" altLang="en-US"/>
              <a:t>单击此处编辑母版标题样式</a:t>
            </a:r>
            <a:endParaRPr kumimoji="0" lang="en-US"/>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43768" y="274639"/>
            <a:ext cx="1543032"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39"/>
            <a:ext cx="661513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2924181"/>
            <a:ext cx="7772400" cy="1362075"/>
          </a:xfrm>
        </p:spPr>
        <p:txBody>
          <a:bodyPr anchor="t"/>
          <a:lstStyle>
            <a:lvl1pPr algn="l">
              <a:defRPr sz="4400" b="0"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85800" y="142874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60382" y="1071546"/>
            <a:ext cx="5111750"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5679083" y="1071546"/>
            <a:ext cx="3008313"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2" name="标题 1"/>
          <p:cNvSpPr>
            <a:spLocks noGrp="1"/>
          </p:cNvSpPr>
          <p:nvPr>
            <p:ph type="title"/>
          </p:nvPr>
        </p:nvSpPr>
        <p:spPr>
          <a:xfrm>
            <a:off x="457205" y="285728"/>
            <a:ext cx="8230993" cy="696626"/>
          </a:xfrm>
        </p:spPr>
        <p:txBody>
          <a:bodyPr anchor="ctr"/>
          <a:lstStyle>
            <a:lvl1pPr algn="ctr">
              <a:defRPr sz="3600" b="0"/>
            </a:lvl1pPr>
          </a:lstStyle>
          <a:p>
            <a:r>
              <a:rPr kumimoji="0" lang="zh-CN" altLang="en-US"/>
              <a:t>单击此处编辑母版标题样式</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001024" y="642918"/>
            <a:ext cx="785818" cy="4572032"/>
          </a:xfrm>
        </p:spPr>
        <p:txBody>
          <a:bodyPr vert="eaVert" anchor="ctr"/>
          <a:lstStyle>
            <a:lvl1pPr algn="l">
              <a:defRPr sz="2400" b="0"/>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442922" y="541340"/>
            <a:ext cx="6415094"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a:p>
        </p:txBody>
      </p:sp>
      <p:sp>
        <p:nvSpPr>
          <p:cNvPr id="4" name="文本占位符 3"/>
          <p:cNvSpPr>
            <a:spLocks noGrp="1"/>
          </p:cNvSpPr>
          <p:nvPr>
            <p:ph type="body" sz="half" idx="2"/>
          </p:nvPr>
        </p:nvSpPr>
        <p:spPr>
          <a:xfrm>
            <a:off x="7072330" y="1000108"/>
            <a:ext cx="914368"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3">
            <a:duotone>
              <a:schemeClr val="accent1"/>
              <a:srgbClr val="FFFFFF"/>
            </a:duotone>
            <a:lum bright="12000" contrast="40000"/>
          </a:blip>
          <a:stretch>
            <a:fillRect/>
          </a:stretch>
        </p:blipFill>
        <p:spPr>
          <a:xfrm>
            <a:off x="6667809" y="4915143"/>
            <a:ext cx="2476191" cy="1942857"/>
          </a:xfrm>
          <a:prstGeom prst="rect">
            <a:avLst/>
          </a:prstGeom>
          <a:noFill/>
          <a:ln>
            <a:noFill/>
          </a:ln>
        </p:spPr>
      </p:pic>
      <p:sp>
        <p:nvSpPr>
          <p:cNvPr id="10" name="矩形 9"/>
          <p:cNvSpPr/>
          <p:nvPr/>
        </p:nvSpPr>
        <p:spPr>
          <a:xfrm>
            <a:off x="0" y="0"/>
            <a:ext cx="9144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sp>
        <p:nvSpPr>
          <p:cNvPr id="11" name="矩形 10"/>
          <p:cNvSpPr/>
          <p:nvPr/>
        </p:nvSpPr>
        <p:spPr>
          <a:xfrm>
            <a:off x="0" y="40951"/>
            <a:ext cx="457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pic>
        <p:nvPicPr>
          <p:cNvPr id="9" name="图片 8"/>
          <p:cNvPicPr>
            <a:picLocks noChangeAspect="1"/>
          </p:cNvPicPr>
          <p:nvPr/>
        </p:nvPicPr>
        <p:blipFill>
          <a:blip r:embed="rId14">
            <a:duotone>
              <a:schemeClr val="accent1"/>
              <a:srgbClr val="FFFFFF"/>
            </a:duotone>
            <a:lum bright="35000" contrast="40000"/>
          </a:blip>
          <a:stretch>
            <a:fillRect/>
          </a:stretch>
        </p:blipFill>
        <p:spPr>
          <a:xfrm>
            <a:off x="0" y="6420445"/>
            <a:ext cx="9144000" cy="437555"/>
          </a:xfrm>
          <a:prstGeom prst="rect">
            <a:avLst/>
          </a:prstGeom>
          <a:noFill/>
          <a:ln>
            <a:noFill/>
          </a:ln>
          <a:effectLst/>
        </p:spPr>
      </p:pic>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457200" y="6356350"/>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530820CF-B880-4189-942D-D702A7CBA730}" type="datetimeFigureOut">
              <a:rPr lang="zh-CN" altLang="en-US" smtClean="0"/>
              <a:pPr/>
              <a:t>2017-3-27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accent1"/>
        </a:buClr>
        <a:buSzPct val="5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accent2"/>
        </a:buClr>
        <a:buSzPct val="50000"/>
        <a:buFont typeface="Wingdings 2"/>
        <a:buChar char="³"/>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accent3"/>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accent5"/>
        </a:buClr>
        <a:buSzPct val="45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accent6"/>
        </a:buClr>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Office_Excel____2.xls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1071546"/>
            <a:ext cx="7772400" cy="1470025"/>
          </a:xfrm>
        </p:spPr>
        <p:txBody>
          <a:bodyPr>
            <a:normAutofit/>
          </a:bodyPr>
          <a:lstStyle/>
          <a:p>
            <a:pPr algn="ctr"/>
            <a:r>
              <a:rPr lang="zh-CN" altLang="en-US" sz="4400" b="1" dirty="0">
                <a:solidFill>
                  <a:srgbClr val="FF0000"/>
                </a:solidFill>
                <a:effectLst>
                  <a:outerShdw blurRad="38100" dist="38100" dir="2700000" algn="tl">
                    <a:srgbClr val="000000">
                      <a:alpha val="43137"/>
                    </a:srgbClr>
                  </a:outerShdw>
                </a:effectLst>
              </a:rPr>
              <a:t>小麦肥害、药害综合诊断及</a:t>
            </a:r>
            <a:r>
              <a:rPr lang="en-US" altLang="zh-CN" sz="4400" b="1" dirty="0">
                <a:solidFill>
                  <a:srgbClr val="FF0000"/>
                </a:solidFill>
                <a:effectLst>
                  <a:outerShdw blurRad="38100" dist="38100" dir="2700000" algn="tl">
                    <a:srgbClr val="000000">
                      <a:alpha val="43137"/>
                    </a:srgbClr>
                  </a:outerShdw>
                </a:effectLst>
              </a:rPr>
              <a:t/>
            </a:r>
            <a:br>
              <a:rPr lang="en-US" altLang="zh-CN" sz="4400" b="1" dirty="0">
                <a:solidFill>
                  <a:srgbClr val="FF0000"/>
                </a:solidFill>
                <a:effectLst>
                  <a:outerShdw blurRad="38100" dist="38100" dir="2700000" algn="tl">
                    <a:srgbClr val="000000">
                      <a:alpha val="43137"/>
                    </a:srgbClr>
                  </a:outerShdw>
                </a:effectLst>
              </a:rPr>
            </a:br>
            <a:r>
              <a:rPr lang="zh-CN" altLang="en-US" sz="4400" b="1" dirty="0">
                <a:solidFill>
                  <a:srgbClr val="FF0000"/>
                </a:solidFill>
                <a:effectLst>
                  <a:outerShdw blurRad="38100" dist="38100" dir="2700000" algn="tl">
                    <a:srgbClr val="000000">
                      <a:alpha val="43137"/>
                    </a:srgbClr>
                  </a:outerShdw>
                </a:effectLst>
              </a:rPr>
              <a:t>拔节孕穗肥施用技术</a:t>
            </a:r>
          </a:p>
        </p:txBody>
      </p:sp>
      <p:pic>
        <p:nvPicPr>
          <p:cNvPr id="9" name="图片 8" descr="259_54882_89b2e0f3b5fd591.jpg"/>
          <p:cNvPicPr>
            <a:picLocks noChangeAspect="1"/>
          </p:cNvPicPr>
          <p:nvPr/>
        </p:nvPicPr>
        <p:blipFill>
          <a:blip r:embed="rId2"/>
          <a:stretch>
            <a:fillRect/>
          </a:stretch>
        </p:blipFill>
        <p:spPr>
          <a:xfrm>
            <a:off x="6143636" y="2928934"/>
            <a:ext cx="1938676" cy="3643338"/>
          </a:xfrm>
          <a:prstGeom prst="rect">
            <a:avLst/>
          </a:prstGeom>
        </p:spPr>
      </p:pic>
      <p:pic>
        <p:nvPicPr>
          <p:cNvPr id="1031" name="Picture 7" descr="E:\苗情画面\孕穗开花期\金坛\照片 040.jpg"/>
          <p:cNvPicPr>
            <a:picLocks noChangeAspect="1" noChangeArrowheads="1"/>
          </p:cNvPicPr>
          <p:nvPr/>
        </p:nvPicPr>
        <p:blipFill>
          <a:blip r:embed="rId3" cstate="print"/>
          <a:srcRect/>
          <a:stretch>
            <a:fillRect/>
          </a:stretch>
        </p:blipFill>
        <p:spPr bwMode="auto">
          <a:xfrm>
            <a:off x="1214414" y="2928934"/>
            <a:ext cx="4876800" cy="36576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F:\e 上课\专业实践\专业实践 小麦肥害、药害综合诊断及孕穗期形态考察\肥害\1_100523190943_1.jpg"/>
          <p:cNvPicPr>
            <a:picLocks noChangeAspect="1" noChangeArrowheads="1"/>
          </p:cNvPicPr>
          <p:nvPr/>
        </p:nvPicPr>
        <p:blipFill>
          <a:blip r:embed="rId2"/>
          <a:srcRect/>
          <a:stretch>
            <a:fillRect/>
          </a:stretch>
        </p:blipFill>
        <p:spPr bwMode="auto">
          <a:xfrm>
            <a:off x="285720" y="285728"/>
            <a:ext cx="3790950" cy="1704975"/>
          </a:xfrm>
          <a:prstGeom prst="rect">
            <a:avLst/>
          </a:prstGeom>
          <a:noFill/>
        </p:spPr>
      </p:pic>
      <p:sp>
        <p:nvSpPr>
          <p:cNvPr id="6" name="TextBox 5"/>
          <p:cNvSpPr txBox="1"/>
          <p:nvPr/>
        </p:nvSpPr>
        <p:spPr>
          <a:xfrm>
            <a:off x="285720" y="1214422"/>
            <a:ext cx="1313180" cy="769441"/>
          </a:xfrm>
          <a:prstGeom prst="rect">
            <a:avLst/>
          </a:prstGeom>
          <a:solidFill>
            <a:schemeClr val="tx2">
              <a:lumMod val="25000"/>
              <a:lumOff val="75000"/>
            </a:schemeClr>
          </a:solidFill>
        </p:spPr>
        <p:txBody>
          <a:bodyPr wrap="none" rtlCol="0">
            <a:spAutoFit/>
          </a:bodyPr>
          <a:lstStyle/>
          <a:p>
            <a:r>
              <a:rPr lang="zh-CN" altLang="en-US" sz="4400" b="1" dirty="0"/>
              <a:t>肥害</a:t>
            </a:r>
          </a:p>
        </p:txBody>
      </p:sp>
      <p:pic>
        <p:nvPicPr>
          <p:cNvPr id="7172" name="Picture 4" descr="F:\e 上课\专业实践\专业实践 小麦肥害、药害综合诊断及孕穗期形态考察\肥害\病斑 真菌侵染.gif"/>
          <p:cNvPicPr>
            <a:picLocks noChangeAspect="1" noChangeArrowheads="1"/>
          </p:cNvPicPr>
          <p:nvPr/>
        </p:nvPicPr>
        <p:blipFill>
          <a:blip r:embed="rId3"/>
          <a:srcRect/>
          <a:stretch>
            <a:fillRect/>
          </a:stretch>
        </p:blipFill>
        <p:spPr bwMode="auto">
          <a:xfrm>
            <a:off x="285720" y="2071678"/>
            <a:ext cx="2381250" cy="2971800"/>
          </a:xfrm>
          <a:prstGeom prst="rect">
            <a:avLst/>
          </a:prstGeom>
          <a:noFill/>
        </p:spPr>
      </p:pic>
      <p:pic>
        <p:nvPicPr>
          <p:cNvPr id="7173" name="Picture 5" descr="F:\e 上课\专业实践\专业实践 小麦肥害、药害综合诊断及孕穗期形态考察\肥害\病斑.jpg"/>
          <p:cNvPicPr>
            <a:picLocks noChangeAspect="1" noChangeArrowheads="1"/>
          </p:cNvPicPr>
          <p:nvPr/>
        </p:nvPicPr>
        <p:blipFill>
          <a:blip r:embed="rId4"/>
          <a:srcRect/>
          <a:stretch>
            <a:fillRect/>
          </a:stretch>
        </p:blipFill>
        <p:spPr bwMode="auto">
          <a:xfrm>
            <a:off x="2786050" y="2071678"/>
            <a:ext cx="3795972" cy="3000396"/>
          </a:xfrm>
          <a:prstGeom prst="rect">
            <a:avLst/>
          </a:prstGeom>
          <a:noFill/>
        </p:spPr>
      </p:pic>
      <p:pic>
        <p:nvPicPr>
          <p:cNvPr id="7174" name="Picture 6" descr="F:\e 上课\专业实践\专业实践 小麦肥害、药害综合诊断及孕穗期形态考察\肥害\病斑 叶绿素的缺乏.jpg"/>
          <p:cNvPicPr>
            <a:picLocks noChangeAspect="1" noChangeArrowheads="1"/>
          </p:cNvPicPr>
          <p:nvPr/>
        </p:nvPicPr>
        <p:blipFill>
          <a:blip r:embed="rId5"/>
          <a:srcRect/>
          <a:stretch>
            <a:fillRect/>
          </a:stretch>
        </p:blipFill>
        <p:spPr bwMode="auto">
          <a:xfrm>
            <a:off x="6643702" y="2071678"/>
            <a:ext cx="2209800" cy="3000396"/>
          </a:xfrm>
          <a:prstGeom prst="rect">
            <a:avLst/>
          </a:prstGeom>
          <a:noFill/>
        </p:spPr>
      </p:pic>
      <p:sp>
        <p:nvSpPr>
          <p:cNvPr id="11" name="TextBox 10"/>
          <p:cNvSpPr txBox="1"/>
          <p:nvPr/>
        </p:nvSpPr>
        <p:spPr>
          <a:xfrm>
            <a:off x="3786182" y="5214950"/>
            <a:ext cx="1313180" cy="769441"/>
          </a:xfrm>
          <a:prstGeom prst="rect">
            <a:avLst/>
          </a:prstGeom>
          <a:solidFill>
            <a:schemeClr val="tx2">
              <a:lumMod val="25000"/>
              <a:lumOff val="75000"/>
            </a:schemeClr>
          </a:solidFill>
        </p:spPr>
        <p:txBody>
          <a:bodyPr wrap="none" rtlCol="0">
            <a:spAutoFit/>
          </a:bodyPr>
          <a:lstStyle/>
          <a:p>
            <a:r>
              <a:rPr lang="zh-CN" altLang="en-US" sz="4400" b="1" dirty="0"/>
              <a:t>病斑</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二、药害诊断</a:t>
            </a:r>
          </a:p>
        </p:txBody>
      </p:sp>
      <p:sp>
        <p:nvSpPr>
          <p:cNvPr id="3" name="内容占位符 2"/>
          <p:cNvSpPr>
            <a:spLocks noGrp="1"/>
          </p:cNvSpPr>
          <p:nvPr>
            <p:ph idx="1"/>
          </p:nvPr>
        </p:nvSpPr>
        <p:spPr/>
        <p:txBody>
          <a:bodyPr/>
          <a:lstStyle/>
          <a:p>
            <a:r>
              <a:rPr lang="zh-CN" altLang="en-US" dirty="0"/>
              <a:t>由于农药使用剂量不当或施药时间和方法不当，农药中的化学物质渗入植物体后，植物新陈代谢发生变化，生长发育受到抑制，外部形态出现畸形，甚至死亡的现象。</a:t>
            </a:r>
          </a:p>
        </p:txBody>
      </p:sp>
      <p:pic>
        <p:nvPicPr>
          <p:cNvPr id="1026" name="Picture 2" descr="http://imgsrc.baidu.com/forum/w%3D580/sign=b4d2f17fb24543a9f51bfac42e168a7b/76a3ceea15ce36d3d2f2acbb3ff33a87e850b158.jpg"/>
          <p:cNvPicPr>
            <a:picLocks noChangeAspect="1" noChangeArrowheads="1"/>
          </p:cNvPicPr>
          <p:nvPr/>
        </p:nvPicPr>
        <p:blipFill>
          <a:blip r:embed="rId2"/>
          <a:srcRect/>
          <a:stretch>
            <a:fillRect/>
          </a:stretch>
        </p:blipFill>
        <p:spPr bwMode="auto">
          <a:xfrm>
            <a:off x="4714876" y="3571876"/>
            <a:ext cx="4167178" cy="3125384"/>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t>常见药害</a:t>
            </a:r>
          </a:p>
        </p:txBody>
      </p:sp>
      <p:sp>
        <p:nvSpPr>
          <p:cNvPr id="3" name="内容占位符 2"/>
          <p:cNvSpPr>
            <a:spLocks noGrp="1"/>
          </p:cNvSpPr>
          <p:nvPr>
            <p:ph idx="1"/>
          </p:nvPr>
        </p:nvSpPr>
        <p:spPr>
          <a:xfrm>
            <a:off x="428596" y="1071546"/>
            <a:ext cx="8229600" cy="4525963"/>
          </a:xfrm>
        </p:spPr>
        <p:txBody>
          <a:bodyPr>
            <a:normAutofit/>
          </a:bodyPr>
          <a:lstStyle/>
          <a:p>
            <a:r>
              <a:rPr lang="zh-CN" altLang="en-US" dirty="0"/>
              <a:t>不正当的使用化学</a:t>
            </a:r>
            <a:r>
              <a:rPr lang="zh-CN" altLang="en-US" u="sng" dirty="0"/>
              <a:t>除草剂</a:t>
            </a:r>
            <a:r>
              <a:rPr lang="zh-CN" altLang="en-US" dirty="0"/>
              <a:t>引起的药害最为常见；</a:t>
            </a:r>
            <a:endParaRPr lang="en-US" altLang="zh-CN" dirty="0"/>
          </a:p>
          <a:p>
            <a:r>
              <a:rPr lang="zh-CN" altLang="en-US" u="sng" dirty="0"/>
              <a:t>杀菌剂和杀虫剂</a:t>
            </a:r>
            <a:r>
              <a:rPr lang="zh-CN" altLang="en-US" dirty="0"/>
              <a:t>不易引起小麦药害，但个别杀菌剂（例如三唑酮等）在拌种时如果使用过量或土壤湿度过低可引起出苗推迟或发芽率降低等现象，乳油类杀虫剂使用不当也可引起小麦叶片灼伤现象。</a:t>
            </a:r>
            <a:endParaRPr lang="en-US" altLang="zh-CN" dirty="0"/>
          </a:p>
          <a:p>
            <a:endParaRPr lang="zh-CN" altLang="en-US" dirty="0"/>
          </a:p>
        </p:txBody>
      </p:sp>
      <p:pic>
        <p:nvPicPr>
          <p:cNvPr id="23554" name="Picture 2" descr="http://att.191.cn/attachment/Mon_0804/63_12639_99598be31da55f7.jpg"/>
          <p:cNvPicPr>
            <a:picLocks noChangeAspect="1" noChangeArrowheads="1"/>
          </p:cNvPicPr>
          <p:nvPr/>
        </p:nvPicPr>
        <p:blipFill>
          <a:blip r:embed="rId2" cstate="print"/>
          <a:srcRect b="13085"/>
          <a:stretch>
            <a:fillRect/>
          </a:stretch>
        </p:blipFill>
        <p:spPr bwMode="auto">
          <a:xfrm>
            <a:off x="5786446" y="4669345"/>
            <a:ext cx="3357553" cy="218865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t>除草剂药害发生原因</a:t>
            </a:r>
          </a:p>
        </p:txBody>
      </p:sp>
      <p:sp>
        <p:nvSpPr>
          <p:cNvPr id="3" name="内容占位符 2"/>
          <p:cNvSpPr>
            <a:spLocks noGrp="1"/>
          </p:cNvSpPr>
          <p:nvPr>
            <p:ph idx="1"/>
          </p:nvPr>
        </p:nvSpPr>
        <p:spPr/>
        <p:txBody>
          <a:bodyPr/>
          <a:lstStyle/>
          <a:p>
            <a:r>
              <a:rPr lang="zh-CN" altLang="en-US" b="1" dirty="0"/>
              <a:t>用量过大或不减量混合使用</a:t>
            </a:r>
            <a:endParaRPr lang="en-US" altLang="zh-CN" b="1" dirty="0"/>
          </a:p>
          <a:p>
            <a:r>
              <a:rPr lang="zh-CN" altLang="en-US" b="1" dirty="0"/>
              <a:t>喷施不均匀</a:t>
            </a:r>
            <a:endParaRPr lang="en-US" altLang="zh-CN" b="1" dirty="0"/>
          </a:p>
          <a:p>
            <a:r>
              <a:rPr lang="zh-CN" altLang="en-US" b="1" dirty="0"/>
              <a:t>药液浓度过大</a:t>
            </a:r>
            <a:endParaRPr lang="en-US" altLang="zh-CN" b="1" dirty="0"/>
          </a:p>
          <a:p>
            <a:r>
              <a:rPr lang="zh-CN" altLang="en-US" b="1" dirty="0"/>
              <a:t>农药质量不合格</a:t>
            </a:r>
            <a:endParaRPr lang="en-US" altLang="zh-CN" b="1" dirty="0"/>
          </a:p>
          <a:p>
            <a:r>
              <a:rPr lang="zh-CN" altLang="en-US" b="1" dirty="0"/>
              <a:t>施药后气温过低</a:t>
            </a:r>
            <a:endParaRPr lang="en-US" altLang="zh-CN" b="1" dirty="0"/>
          </a:p>
        </p:txBody>
      </p:sp>
      <p:pic>
        <p:nvPicPr>
          <p:cNvPr id="24578" name="Picture 2" descr="http://att.191.cn/attachment/Mon_0804/63_12639_3040abc8e4e12b0.jpg"/>
          <p:cNvPicPr>
            <a:picLocks noChangeAspect="1" noChangeArrowheads="1"/>
          </p:cNvPicPr>
          <p:nvPr/>
        </p:nvPicPr>
        <p:blipFill>
          <a:blip r:embed="rId2"/>
          <a:srcRect b="8202"/>
          <a:stretch>
            <a:fillRect/>
          </a:stretch>
        </p:blipFill>
        <p:spPr bwMode="auto">
          <a:xfrm>
            <a:off x="4163438" y="3428976"/>
            <a:ext cx="4980562" cy="3429024"/>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常见除草剂药害症状</a:t>
            </a:r>
          </a:p>
        </p:txBody>
      </p:sp>
      <p:sp>
        <p:nvSpPr>
          <p:cNvPr id="3" name="内容占位符 2"/>
          <p:cNvSpPr>
            <a:spLocks noGrp="1"/>
          </p:cNvSpPr>
          <p:nvPr>
            <p:ph idx="1"/>
          </p:nvPr>
        </p:nvSpPr>
        <p:spPr/>
        <p:txBody>
          <a:bodyPr>
            <a:normAutofit/>
          </a:bodyPr>
          <a:lstStyle/>
          <a:p>
            <a:r>
              <a:rPr lang="zh-CN" altLang="en-US" dirty="0"/>
              <a:t>常使小麦新陈代谢发生变化，</a:t>
            </a:r>
            <a:r>
              <a:rPr lang="zh-CN" altLang="en-US" u="sng" dirty="0"/>
              <a:t>生长发育受到抑制</a:t>
            </a:r>
            <a:r>
              <a:rPr lang="zh-CN" altLang="en-US" dirty="0"/>
              <a:t>，</a:t>
            </a:r>
            <a:r>
              <a:rPr lang="zh-CN" altLang="en-US" u="sng" dirty="0"/>
              <a:t>外部形态出现畸形</a:t>
            </a:r>
            <a:r>
              <a:rPr lang="zh-CN" altLang="en-US" dirty="0"/>
              <a:t>。同时小麦在</a:t>
            </a:r>
            <a:r>
              <a:rPr lang="zh-CN" altLang="en-US" u="sng" dirty="0"/>
              <a:t>幼穗分化期</a:t>
            </a:r>
            <a:r>
              <a:rPr lang="zh-CN" altLang="en-US" dirty="0"/>
              <a:t>，对农药敏感性增强，因此，易出现</a:t>
            </a:r>
            <a:r>
              <a:rPr lang="zh-CN" altLang="en-US" u="sng" dirty="0"/>
              <a:t>叶片扭曲，穗不能正常抽出，或抽出畸形穗、小穗等现象</a:t>
            </a:r>
            <a:r>
              <a:rPr lang="zh-CN" altLang="en-US" dirty="0"/>
              <a:t>。</a:t>
            </a:r>
            <a:r>
              <a:rPr lang="zh-CN" altLang="en-US" b="1" dirty="0"/>
              <a:t>典型症状有药后生长受抑制、麦穗失绿发黄、叶片干枯、小麦不结实等。</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2844" y="214290"/>
            <a:ext cx="5570756" cy="523220"/>
          </a:xfrm>
          <a:prstGeom prst="rect">
            <a:avLst/>
          </a:prstGeom>
        </p:spPr>
        <p:txBody>
          <a:bodyPr wrap="none">
            <a:spAutoFit/>
          </a:bodyPr>
          <a:lstStyle/>
          <a:p>
            <a:r>
              <a:rPr lang="zh-CN" altLang="en-US" sz="2800" b="1" dirty="0">
                <a:solidFill>
                  <a:srgbClr val="FF0000"/>
                </a:solidFill>
              </a:rPr>
              <a:t>二甲四氯（严禁用于双子叶作物）</a:t>
            </a:r>
            <a:endParaRPr lang="zh-CN" altLang="en-US" sz="2800" dirty="0"/>
          </a:p>
        </p:txBody>
      </p:sp>
      <p:pic>
        <p:nvPicPr>
          <p:cNvPr id="5" name="Picture 3" descr="二甲四氯药害2"/>
          <p:cNvPicPr>
            <a:picLocks noChangeAspect="1" noChangeArrowheads="1"/>
          </p:cNvPicPr>
          <p:nvPr/>
        </p:nvPicPr>
        <p:blipFill>
          <a:blip r:embed="rId2"/>
          <a:srcRect l="7441" b="8223"/>
          <a:stretch>
            <a:fillRect/>
          </a:stretch>
        </p:blipFill>
        <p:spPr bwMode="auto">
          <a:xfrm>
            <a:off x="428595" y="714356"/>
            <a:ext cx="6244043" cy="4643470"/>
          </a:xfrm>
          <a:prstGeom prst="rect">
            <a:avLst/>
          </a:prstGeom>
          <a:noFill/>
          <a:ln w="9525" cmpd="sng">
            <a:noFill/>
            <a:miter lim="800000"/>
            <a:headEnd/>
            <a:tailEnd/>
          </a:ln>
        </p:spPr>
      </p:pic>
      <p:pic>
        <p:nvPicPr>
          <p:cNvPr id="6" name="Picture 4" descr="拔节期二甲四氯药害1"/>
          <p:cNvPicPr>
            <a:picLocks noChangeAspect="1" noChangeArrowheads="1"/>
          </p:cNvPicPr>
          <p:nvPr/>
        </p:nvPicPr>
        <p:blipFill>
          <a:blip r:embed="rId3"/>
          <a:srcRect r="4502" b="6403"/>
          <a:stretch>
            <a:fillRect/>
          </a:stretch>
        </p:blipFill>
        <p:spPr bwMode="auto">
          <a:xfrm>
            <a:off x="1214414" y="1071546"/>
            <a:ext cx="6219895" cy="4572032"/>
          </a:xfrm>
          <a:prstGeom prst="rect">
            <a:avLst/>
          </a:prstGeom>
          <a:noFill/>
          <a:ln w="9525" cmpd="sng">
            <a:noFill/>
            <a:miter lim="800000"/>
            <a:headEnd/>
            <a:tailEnd/>
          </a:ln>
        </p:spPr>
      </p:pic>
      <p:pic>
        <p:nvPicPr>
          <p:cNvPr id="7" name="Picture 4" descr="杨花期二甲四氯药害1"/>
          <p:cNvPicPr>
            <a:picLocks noChangeAspect="1" noChangeArrowheads="1"/>
          </p:cNvPicPr>
          <p:nvPr/>
        </p:nvPicPr>
        <p:blipFill>
          <a:blip r:embed="rId4"/>
          <a:srcRect r="6250" b="8333"/>
          <a:stretch>
            <a:fillRect/>
          </a:stretch>
        </p:blipFill>
        <p:spPr bwMode="auto">
          <a:xfrm>
            <a:off x="2000232" y="1643050"/>
            <a:ext cx="6916466" cy="5072080"/>
          </a:xfrm>
          <a:prstGeom prst="rect">
            <a:avLst/>
          </a:prstGeom>
          <a:noFill/>
          <a:ln w="9525" cmpd="sng">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285728"/>
            <a:ext cx="6288901" cy="523220"/>
          </a:xfrm>
          <a:prstGeom prst="rect">
            <a:avLst/>
          </a:prstGeom>
        </p:spPr>
        <p:txBody>
          <a:bodyPr wrap="none">
            <a:spAutoFit/>
          </a:bodyPr>
          <a:lstStyle/>
          <a:p>
            <a:r>
              <a:rPr lang="zh-CN" altLang="en-US" sz="2800" b="1" dirty="0">
                <a:solidFill>
                  <a:srgbClr val="FF0000"/>
                </a:solidFill>
              </a:rPr>
              <a:t>氯氟吡氧乙酸使用过量（阔叶类杂草）</a:t>
            </a:r>
          </a:p>
        </p:txBody>
      </p:sp>
      <p:pic>
        <p:nvPicPr>
          <p:cNvPr id="5" name="Picture 4" descr="二甲四氯药害"/>
          <p:cNvPicPr>
            <a:picLocks noChangeAspect="1" noChangeArrowheads="1"/>
          </p:cNvPicPr>
          <p:nvPr/>
        </p:nvPicPr>
        <p:blipFill>
          <a:blip r:embed="rId2"/>
          <a:srcRect r="6250" b="7211"/>
          <a:stretch>
            <a:fillRect/>
          </a:stretch>
        </p:blipFill>
        <p:spPr bwMode="auto">
          <a:xfrm>
            <a:off x="571472" y="928670"/>
            <a:ext cx="7429520" cy="5514996"/>
          </a:xfrm>
          <a:prstGeom prst="rect">
            <a:avLst/>
          </a:prstGeom>
          <a:noFill/>
          <a:ln w="9525" cmpd="sng">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214290"/>
            <a:ext cx="5929828" cy="523220"/>
          </a:xfrm>
          <a:prstGeom prst="rect">
            <a:avLst/>
          </a:prstGeom>
        </p:spPr>
        <p:txBody>
          <a:bodyPr wrap="none">
            <a:spAutoFit/>
          </a:bodyPr>
          <a:lstStyle/>
          <a:p>
            <a:r>
              <a:rPr lang="zh-CN" altLang="en-US" sz="2800" b="1" dirty="0">
                <a:solidFill>
                  <a:srgbClr val="FF0000"/>
                </a:solidFill>
              </a:rPr>
              <a:t>乙羧氟草醚灼烧药害（阔叶类杂草）</a:t>
            </a:r>
          </a:p>
        </p:txBody>
      </p:sp>
      <p:pic>
        <p:nvPicPr>
          <p:cNvPr id="5" name="Picture 4" descr="乙羧药害"/>
          <p:cNvPicPr>
            <a:picLocks noChangeAspect="1" noChangeArrowheads="1"/>
          </p:cNvPicPr>
          <p:nvPr/>
        </p:nvPicPr>
        <p:blipFill>
          <a:blip r:embed="rId2"/>
          <a:srcRect/>
          <a:stretch>
            <a:fillRect/>
          </a:stretch>
        </p:blipFill>
        <p:spPr bwMode="auto">
          <a:xfrm>
            <a:off x="428596" y="801688"/>
            <a:ext cx="8077200" cy="6056312"/>
          </a:xfrm>
          <a:prstGeom prst="rect">
            <a:avLst/>
          </a:prstGeom>
          <a:noFill/>
          <a:ln w="9525" cmpd="sng">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357166"/>
            <a:ext cx="6647974" cy="523220"/>
          </a:xfrm>
          <a:prstGeom prst="rect">
            <a:avLst/>
          </a:prstGeom>
        </p:spPr>
        <p:txBody>
          <a:bodyPr wrap="none">
            <a:spAutoFit/>
          </a:bodyPr>
          <a:lstStyle/>
          <a:p>
            <a:r>
              <a:rPr lang="zh-CN" altLang="en-US" sz="2800" b="1" dirty="0">
                <a:solidFill>
                  <a:srgbClr val="FF0000"/>
                </a:solidFill>
              </a:rPr>
              <a:t>唑草酮使用不当灼烧药害（阔叶类杂草）</a:t>
            </a:r>
          </a:p>
        </p:txBody>
      </p:sp>
      <p:pic>
        <p:nvPicPr>
          <p:cNvPr id="5" name="Picture 4" descr="唑草酮药害1"/>
          <p:cNvPicPr>
            <a:picLocks noChangeAspect="1" noChangeArrowheads="1"/>
          </p:cNvPicPr>
          <p:nvPr/>
        </p:nvPicPr>
        <p:blipFill>
          <a:blip r:embed="rId2"/>
          <a:srcRect/>
          <a:stretch>
            <a:fillRect/>
          </a:stretch>
        </p:blipFill>
        <p:spPr bwMode="auto">
          <a:xfrm>
            <a:off x="1214414" y="1071546"/>
            <a:ext cx="6858016" cy="5143512"/>
          </a:xfrm>
          <a:prstGeom prst="rect">
            <a:avLst/>
          </a:prstGeom>
          <a:noFill/>
          <a:ln w="9525" cmpd="sng">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F:\photo\gaizheng\24.JPG"/>
          <p:cNvPicPr>
            <a:picLocks noChangeAspect="1" noChangeArrowheads="1"/>
          </p:cNvPicPr>
          <p:nvPr/>
        </p:nvPicPr>
        <p:blipFill>
          <a:blip r:embed="rId2"/>
          <a:srcRect/>
          <a:stretch>
            <a:fillRect/>
          </a:stretch>
        </p:blipFill>
        <p:spPr bwMode="auto">
          <a:xfrm>
            <a:off x="3071802" y="2500306"/>
            <a:ext cx="5581663" cy="3865095"/>
          </a:xfrm>
          <a:prstGeom prst="rect">
            <a:avLst/>
          </a:prstGeom>
          <a:noFill/>
        </p:spPr>
      </p:pic>
      <p:sp>
        <p:nvSpPr>
          <p:cNvPr id="5" name="矩形 4"/>
          <p:cNvSpPr/>
          <p:nvPr/>
        </p:nvSpPr>
        <p:spPr>
          <a:xfrm>
            <a:off x="571472" y="214290"/>
            <a:ext cx="3416320" cy="523220"/>
          </a:xfrm>
          <a:prstGeom prst="rect">
            <a:avLst/>
          </a:prstGeom>
        </p:spPr>
        <p:txBody>
          <a:bodyPr wrap="none">
            <a:spAutoFit/>
          </a:bodyPr>
          <a:lstStyle/>
          <a:p>
            <a:r>
              <a:rPr lang="zh-CN" altLang="en-US" sz="2800" b="1" dirty="0">
                <a:solidFill>
                  <a:srgbClr val="FF0000"/>
                </a:solidFill>
              </a:rPr>
              <a:t>叶片上出现白色斑点</a:t>
            </a:r>
          </a:p>
        </p:txBody>
      </p:sp>
      <p:pic>
        <p:nvPicPr>
          <p:cNvPr id="6" name="图片 5" descr="2013-12-28-10-02-30.jpg"/>
          <p:cNvPicPr>
            <a:picLocks noChangeAspect="1"/>
          </p:cNvPicPr>
          <p:nvPr/>
        </p:nvPicPr>
        <p:blipFill>
          <a:blip r:embed="rId3"/>
          <a:srcRect r="9500" b="24286"/>
          <a:stretch>
            <a:fillRect/>
          </a:stretch>
        </p:blipFill>
        <p:spPr>
          <a:xfrm>
            <a:off x="571472" y="928670"/>
            <a:ext cx="4310076" cy="25241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p:cNvSpPr txBox="1">
            <a:spLocks noChangeArrowheads="1"/>
          </p:cNvSpPr>
          <p:nvPr/>
        </p:nvSpPr>
        <p:spPr bwMode="auto">
          <a:xfrm>
            <a:off x="684212" y="765175"/>
            <a:ext cx="7031059" cy="1569660"/>
          </a:xfrm>
          <a:prstGeom prst="rect">
            <a:avLst/>
          </a:prstGeom>
          <a:noFill/>
          <a:ln w="9525">
            <a:noFill/>
            <a:miter lim="800000"/>
            <a:headEnd/>
            <a:tailEnd/>
          </a:ln>
        </p:spPr>
        <p:txBody>
          <a:bodyPr wrap="square">
            <a:spAutoFit/>
          </a:bodyPr>
          <a:lstStyle/>
          <a:p>
            <a:r>
              <a:rPr lang="en-US" altLang="zh-CN" sz="3200" b="1" dirty="0">
                <a:solidFill>
                  <a:schemeClr val="tx1"/>
                </a:solidFill>
              </a:rPr>
              <a:t>1</a:t>
            </a:r>
            <a:r>
              <a:rPr lang="zh-CN" altLang="en-US" sz="3200" b="1" dirty="0" smtClean="0">
                <a:solidFill>
                  <a:schemeClr val="tx1"/>
                </a:solidFill>
              </a:rPr>
              <a:t>、拔节期</a:t>
            </a:r>
            <a:r>
              <a:rPr lang="zh-CN" altLang="en-US" sz="3200" b="1" dirty="0">
                <a:solidFill>
                  <a:schemeClr val="tx1"/>
                </a:solidFill>
              </a:rPr>
              <a:t>的概念</a:t>
            </a:r>
            <a:r>
              <a:rPr lang="zh-CN" altLang="en-US" sz="3200" b="1" dirty="0" smtClean="0">
                <a:solidFill>
                  <a:schemeClr val="tx1"/>
                </a:solidFill>
              </a:rPr>
              <a:t>；</a:t>
            </a:r>
            <a:endParaRPr lang="en-US" altLang="zh-CN" sz="3200" b="1" dirty="0" smtClean="0">
              <a:solidFill>
                <a:schemeClr val="tx1"/>
              </a:solidFill>
            </a:endParaRPr>
          </a:p>
          <a:p>
            <a:r>
              <a:rPr lang="en-US" altLang="zh-CN" sz="3200" b="1" dirty="0" smtClean="0"/>
              <a:t>2</a:t>
            </a:r>
            <a:r>
              <a:rPr lang="zh-CN" altLang="en-US" sz="3200" b="1" dirty="0" smtClean="0"/>
              <a:t>、生物学拔节、物候学拔节；</a:t>
            </a:r>
            <a:endParaRPr lang="en-US" altLang="zh-CN" sz="3200" b="1" dirty="0" smtClean="0"/>
          </a:p>
          <a:p>
            <a:r>
              <a:rPr lang="en-US" altLang="zh-CN" sz="3200" b="1" dirty="0" smtClean="0">
                <a:solidFill>
                  <a:schemeClr val="tx1"/>
                </a:solidFill>
              </a:rPr>
              <a:t>3</a:t>
            </a:r>
            <a:r>
              <a:rPr lang="zh-CN" altLang="en-US" sz="3200" b="1" dirty="0" smtClean="0">
                <a:solidFill>
                  <a:schemeClr val="tx1"/>
                </a:solidFill>
              </a:rPr>
              <a:t>、苗情考察（个体、群体）</a:t>
            </a:r>
            <a:endParaRPr lang="en-US" altLang="zh-CN" sz="3200" b="1" dirty="0">
              <a:solidFill>
                <a:schemeClr val="tx1"/>
              </a:solidFill>
            </a:endParaRPr>
          </a:p>
        </p:txBody>
      </p:sp>
      <p:sp>
        <p:nvSpPr>
          <p:cNvPr id="5" name="Rectangle 7"/>
          <p:cNvSpPr>
            <a:spLocks noChangeArrowheads="1"/>
          </p:cNvSpPr>
          <p:nvPr/>
        </p:nvSpPr>
        <p:spPr bwMode="auto">
          <a:xfrm>
            <a:off x="571472" y="2317769"/>
            <a:ext cx="4146550" cy="3754437"/>
          </a:xfrm>
          <a:prstGeom prst="rect">
            <a:avLst/>
          </a:prstGeom>
          <a:noFill/>
          <a:ln w="9525">
            <a:noFill/>
            <a:miter lim="800000"/>
            <a:headEnd/>
            <a:tailEnd/>
          </a:ln>
        </p:spPr>
        <p:txBody>
          <a:bodyPr>
            <a:spAutoFit/>
          </a:bodyPr>
          <a:lstStyle/>
          <a:p>
            <a:pPr marL="342900" indent="-342900" eaLnBrk="1" hangingPunct="1">
              <a:spcBef>
                <a:spcPct val="50000"/>
              </a:spcBef>
              <a:buClr>
                <a:srgbClr val="FF0000"/>
              </a:buClr>
              <a:buFont typeface="Wingdings" pitchFamily="2" charset="2"/>
              <a:buChar char="Ø"/>
            </a:pPr>
            <a:r>
              <a:rPr lang="zh-CN" altLang="en-US" sz="2800" b="1" dirty="0">
                <a:solidFill>
                  <a:srgbClr val="7030A0"/>
                </a:solidFill>
                <a:latin typeface="宋体" pitchFamily="2" charset="-122"/>
              </a:rPr>
              <a:t>分蘖发生数</a:t>
            </a:r>
            <a:endParaRPr lang="en-US" altLang="zh-CN" sz="2800" b="1" dirty="0">
              <a:solidFill>
                <a:srgbClr val="7030A0"/>
              </a:solidFill>
              <a:latin typeface="宋体" pitchFamily="2" charset="-122"/>
            </a:endParaRPr>
          </a:p>
          <a:p>
            <a:pPr marL="342900" indent="-342900" eaLnBrk="1" hangingPunct="1">
              <a:spcBef>
                <a:spcPct val="50000"/>
              </a:spcBef>
              <a:buClr>
                <a:srgbClr val="FF0000"/>
              </a:buClr>
              <a:buFont typeface="Wingdings" pitchFamily="2" charset="2"/>
              <a:buChar char="Ø"/>
            </a:pPr>
            <a:r>
              <a:rPr lang="zh-CN" altLang="en-US" sz="2800" b="1" dirty="0">
                <a:solidFill>
                  <a:srgbClr val="7030A0"/>
                </a:solidFill>
                <a:latin typeface="宋体" pitchFamily="2" charset="-122"/>
              </a:rPr>
              <a:t>低位分蘖发生状况</a:t>
            </a:r>
            <a:endParaRPr lang="en-US" altLang="zh-CN" sz="2800" b="1" dirty="0">
              <a:solidFill>
                <a:srgbClr val="7030A0"/>
              </a:solidFill>
              <a:latin typeface="宋体" pitchFamily="2" charset="-122"/>
            </a:endParaRPr>
          </a:p>
          <a:p>
            <a:pPr marL="342900" indent="-342900" eaLnBrk="1" hangingPunct="1">
              <a:spcBef>
                <a:spcPct val="50000"/>
              </a:spcBef>
              <a:buClr>
                <a:srgbClr val="FF0000"/>
              </a:buClr>
              <a:buFont typeface="Wingdings" pitchFamily="2" charset="2"/>
              <a:buChar char="Ø"/>
            </a:pPr>
            <a:r>
              <a:rPr lang="zh-CN" altLang="en-US" sz="2800" b="1" dirty="0">
                <a:solidFill>
                  <a:srgbClr val="7030A0"/>
                </a:solidFill>
                <a:latin typeface="宋体" pitchFamily="2" charset="-122"/>
              </a:rPr>
              <a:t>基部节间伸长数与长度</a:t>
            </a:r>
            <a:endParaRPr lang="en-US" altLang="zh-CN" sz="2800" b="1" dirty="0">
              <a:solidFill>
                <a:srgbClr val="7030A0"/>
              </a:solidFill>
              <a:latin typeface="宋体" pitchFamily="2" charset="-122"/>
            </a:endParaRPr>
          </a:p>
          <a:p>
            <a:pPr marL="342900" indent="-342900" eaLnBrk="1" hangingPunct="1">
              <a:spcBef>
                <a:spcPct val="50000"/>
              </a:spcBef>
              <a:buClr>
                <a:srgbClr val="FF0000"/>
              </a:buClr>
              <a:buFont typeface="Wingdings" pitchFamily="2" charset="2"/>
              <a:buChar char="Ø"/>
            </a:pPr>
            <a:r>
              <a:rPr lang="zh-CN" altLang="en-US" sz="2800" b="1" dirty="0">
                <a:solidFill>
                  <a:srgbClr val="7030A0"/>
                </a:solidFill>
                <a:latin typeface="宋体" pitchFamily="2" charset="-122"/>
              </a:rPr>
              <a:t>抱茎叶节根发生状况</a:t>
            </a:r>
            <a:endParaRPr lang="en-US" altLang="zh-CN" sz="2800" b="1" dirty="0">
              <a:solidFill>
                <a:srgbClr val="7030A0"/>
              </a:solidFill>
              <a:latin typeface="宋体" pitchFamily="2" charset="-122"/>
            </a:endParaRPr>
          </a:p>
          <a:p>
            <a:pPr marL="342900" indent="-342900" eaLnBrk="1" hangingPunct="1">
              <a:spcBef>
                <a:spcPct val="50000"/>
              </a:spcBef>
              <a:buClr>
                <a:srgbClr val="FF0000"/>
              </a:buClr>
              <a:buFont typeface="Wingdings" pitchFamily="2" charset="2"/>
              <a:buChar char="Ø"/>
            </a:pPr>
            <a:r>
              <a:rPr lang="zh-CN" altLang="en-US" sz="2800" b="1" dirty="0">
                <a:solidFill>
                  <a:srgbClr val="7030A0"/>
                </a:solidFill>
                <a:latin typeface="宋体" pitchFamily="2" charset="-122"/>
              </a:rPr>
              <a:t>幼穗分化时期</a:t>
            </a:r>
          </a:p>
          <a:p>
            <a:pPr marL="342900" indent="-342900" eaLnBrk="1" hangingPunct="1">
              <a:spcBef>
                <a:spcPct val="50000"/>
              </a:spcBef>
              <a:buClr>
                <a:srgbClr val="FF0000"/>
              </a:buClr>
              <a:buFont typeface="Wingdings" pitchFamily="2" charset="2"/>
              <a:buChar char="Ø"/>
            </a:pPr>
            <a:endParaRPr lang="en-US" altLang="zh-CN" sz="2800" b="1" dirty="0">
              <a:solidFill>
                <a:srgbClr val="7030A0"/>
              </a:solidFill>
            </a:endParaRPr>
          </a:p>
        </p:txBody>
      </p:sp>
      <p:sp>
        <p:nvSpPr>
          <p:cNvPr id="6" name="Rectangle 4"/>
          <p:cNvSpPr>
            <a:spLocks noChangeArrowheads="1"/>
          </p:cNvSpPr>
          <p:nvPr/>
        </p:nvSpPr>
        <p:spPr bwMode="auto">
          <a:xfrm>
            <a:off x="5072066" y="2285992"/>
            <a:ext cx="3124200" cy="3108325"/>
          </a:xfrm>
          <a:prstGeom prst="rect">
            <a:avLst/>
          </a:prstGeom>
          <a:noFill/>
          <a:ln w="9525">
            <a:noFill/>
            <a:miter lim="800000"/>
            <a:headEnd/>
            <a:tailEnd/>
          </a:ln>
        </p:spPr>
        <p:txBody>
          <a:bodyPr>
            <a:spAutoFit/>
          </a:bodyPr>
          <a:lstStyle/>
          <a:p>
            <a:pPr marL="457200" indent="-457200" eaLnBrk="1" hangingPunct="1">
              <a:spcBef>
                <a:spcPct val="50000"/>
              </a:spcBef>
              <a:buClr>
                <a:srgbClr val="FF0000"/>
              </a:buClr>
              <a:buFont typeface="Wingdings" pitchFamily="2" charset="2"/>
              <a:buChar char="Ø"/>
            </a:pPr>
            <a:r>
              <a:rPr lang="zh-CN" altLang="en-US" sz="2800" b="1" dirty="0">
                <a:solidFill>
                  <a:srgbClr val="7030A0"/>
                </a:solidFill>
                <a:latin typeface="宋体" pitchFamily="2" charset="-122"/>
              </a:rPr>
              <a:t>叶色</a:t>
            </a:r>
            <a:endParaRPr lang="en-US" altLang="zh-CN" sz="2800" b="1" dirty="0">
              <a:solidFill>
                <a:srgbClr val="7030A0"/>
              </a:solidFill>
              <a:latin typeface="宋体" pitchFamily="2" charset="-122"/>
            </a:endParaRPr>
          </a:p>
          <a:p>
            <a:pPr marL="457200" indent="-457200" eaLnBrk="1" hangingPunct="1">
              <a:spcBef>
                <a:spcPct val="50000"/>
              </a:spcBef>
              <a:buClr>
                <a:srgbClr val="FF0000"/>
              </a:buClr>
              <a:buFont typeface="Wingdings" pitchFamily="2" charset="2"/>
              <a:buChar char="Ø"/>
            </a:pPr>
            <a:r>
              <a:rPr lang="zh-CN" altLang="en-US" sz="2800" b="1" dirty="0">
                <a:solidFill>
                  <a:srgbClr val="7030A0"/>
                </a:solidFill>
                <a:latin typeface="宋体" pitchFamily="2" charset="-122"/>
              </a:rPr>
              <a:t>叶面积指数</a:t>
            </a:r>
            <a:endParaRPr lang="en-US" altLang="zh-CN" sz="2800" b="1" dirty="0">
              <a:solidFill>
                <a:srgbClr val="7030A0"/>
              </a:solidFill>
              <a:latin typeface="宋体" pitchFamily="2" charset="-122"/>
            </a:endParaRPr>
          </a:p>
          <a:p>
            <a:pPr marL="457200" indent="-457200" eaLnBrk="1" hangingPunct="1">
              <a:spcBef>
                <a:spcPct val="50000"/>
              </a:spcBef>
              <a:buClr>
                <a:srgbClr val="FF0000"/>
              </a:buClr>
              <a:buFont typeface="Wingdings" pitchFamily="2" charset="2"/>
              <a:buChar char="Ø"/>
            </a:pPr>
            <a:r>
              <a:rPr lang="zh-CN" altLang="en-US" sz="2800" b="1" dirty="0">
                <a:solidFill>
                  <a:srgbClr val="7030A0"/>
                </a:solidFill>
                <a:latin typeface="宋体" pitchFamily="2" charset="-122"/>
              </a:rPr>
              <a:t>茎蘖数</a:t>
            </a:r>
            <a:endParaRPr lang="en-US" altLang="zh-CN" sz="2800" b="1" dirty="0">
              <a:solidFill>
                <a:srgbClr val="7030A0"/>
              </a:solidFill>
              <a:latin typeface="宋体" pitchFamily="2" charset="-122"/>
            </a:endParaRPr>
          </a:p>
          <a:p>
            <a:pPr marL="457200" indent="-457200" eaLnBrk="1" hangingPunct="1">
              <a:spcBef>
                <a:spcPct val="50000"/>
              </a:spcBef>
              <a:buClr>
                <a:srgbClr val="FF0000"/>
              </a:buClr>
              <a:buFont typeface="Wingdings" pitchFamily="2" charset="2"/>
              <a:buChar char="Ø"/>
            </a:pPr>
            <a:r>
              <a:rPr lang="zh-CN" altLang="en-US" sz="2800" b="1" dirty="0">
                <a:solidFill>
                  <a:srgbClr val="7030A0"/>
                </a:solidFill>
                <a:latin typeface="宋体" pitchFamily="2" charset="-122"/>
              </a:rPr>
              <a:t>封行状况</a:t>
            </a:r>
            <a:endParaRPr lang="en-US" altLang="zh-CN" sz="2800" b="1" dirty="0">
              <a:solidFill>
                <a:srgbClr val="7030A0"/>
              </a:solidFill>
              <a:latin typeface="宋体" pitchFamily="2" charset="-122"/>
            </a:endParaRPr>
          </a:p>
          <a:p>
            <a:pPr marL="457200" indent="-457200" eaLnBrk="1" hangingPunct="1">
              <a:spcBef>
                <a:spcPct val="50000"/>
              </a:spcBef>
              <a:buClr>
                <a:srgbClr val="FF0000"/>
              </a:buClr>
              <a:buFont typeface="Wingdings" pitchFamily="2" charset="2"/>
              <a:buChar char="Ø"/>
            </a:pPr>
            <a:r>
              <a:rPr lang="zh-CN" altLang="en-US" sz="2800" b="1" dirty="0">
                <a:solidFill>
                  <a:srgbClr val="7030A0"/>
                </a:solidFill>
                <a:latin typeface="宋体" pitchFamily="2" charset="-122"/>
              </a:rPr>
              <a:t>分布均匀度</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F:\photo\12.JPG"/>
          <p:cNvPicPr>
            <a:picLocks noChangeAspect="1" noChangeArrowheads="1"/>
          </p:cNvPicPr>
          <p:nvPr/>
        </p:nvPicPr>
        <p:blipFill>
          <a:blip r:embed="rId2"/>
          <a:srcRect/>
          <a:stretch>
            <a:fillRect/>
          </a:stretch>
        </p:blipFill>
        <p:spPr bwMode="auto">
          <a:xfrm>
            <a:off x="428596" y="1071546"/>
            <a:ext cx="8244094" cy="5162564"/>
          </a:xfrm>
          <a:prstGeom prst="rect">
            <a:avLst/>
          </a:prstGeom>
          <a:noFill/>
        </p:spPr>
      </p:pic>
      <p:sp>
        <p:nvSpPr>
          <p:cNvPr id="5" name="矩形 4"/>
          <p:cNvSpPr/>
          <p:nvPr/>
        </p:nvSpPr>
        <p:spPr>
          <a:xfrm>
            <a:off x="428596" y="357166"/>
            <a:ext cx="4134465" cy="523220"/>
          </a:xfrm>
          <a:prstGeom prst="rect">
            <a:avLst/>
          </a:prstGeom>
        </p:spPr>
        <p:txBody>
          <a:bodyPr wrap="none">
            <a:spAutoFit/>
          </a:bodyPr>
          <a:lstStyle/>
          <a:p>
            <a:r>
              <a:rPr lang="zh-CN" altLang="en-US" sz="2800" b="1" dirty="0">
                <a:solidFill>
                  <a:srgbClr val="FF0000"/>
                </a:solidFill>
              </a:rPr>
              <a:t>心叶基部出现黄化、腐烂</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photo\gaizheng\4.JPG"/>
          <p:cNvPicPr>
            <a:picLocks noChangeAspect="1" noChangeArrowheads="1"/>
          </p:cNvPicPr>
          <p:nvPr/>
        </p:nvPicPr>
        <p:blipFill>
          <a:blip r:embed="rId2"/>
          <a:srcRect/>
          <a:stretch>
            <a:fillRect/>
          </a:stretch>
        </p:blipFill>
        <p:spPr bwMode="auto">
          <a:xfrm>
            <a:off x="571472" y="1214422"/>
            <a:ext cx="8077200" cy="4876800"/>
          </a:xfrm>
          <a:prstGeom prst="rect">
            <a:avLst/>
          </a:prstGeom>
          <a:noFill/>
        </p:spPr>
      </p:pic>
      <p:sp>
        <p:nvSpPr>
          <p:cNvPr id="5" name="矩形 4"/>
          <p:cNvSpPr/>
          <p:nvPr/>
        </p:nvSpPr>
        <p:spPr>
          <a:xfrm>
            <a:off x="571472" y="357166"/>
            <a:ext cx="3416320" cy="523220"/>
          </a:xfrm>
          <a:prstGeom prst="rect">
            <a:avLst/>
          </a:prstGeom>
        </p:spPr>
        <p:txBody>
          <a:bodyPr wrap="none">
            <a:spAutoFit/>
          </a:bodyPr>
          <a:lstStyle/>
          <a:p>
            <a:r>
              <a:rPr lang="zh-CN" altLang="en-US" sz="2800" b="1" dirty="0">
                <a:solidFill>
                  <a:srgbClr val="FF0000"/>
                </a:solidFill>
              </a:rPr>
              <a:t>穗部弯曲，不结果实</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normAutofit/>
          </a:bodyPr>
          <a:lstStyle/>
          <a:p>
            <a:pPr algn="l"/>
            <a:r>
              <a:rPr lang="zh-CN" altLang="en-US" sz="4000" dirty="0"/>
              <a:t>三、拔节孕穗肥施用技术</a:t>
            </a:r>
          </a:p>
        </p:txBody>
      </p:sp>
      <p:grpSp>
        <p:nvGrpSpPr>
          <p:cNvPr id="3" name="组合 2"/>
          <p:cNvGrpSpPr/>
          <p:nvPr/>
        </p:nvGrpSpPr>
        <p:grpSpPr>
          <a:xfrm>
            <a:off x="755576" y="1453426"/>
            <a:ext cx="7272808" cy="4423846"/>
            <a:chOff x="755576" y="1525434"/>
            <a:chExt cx="7272808" cy="4423846"/>
          </a:xfrm>
        </p:grpSpPr>
        <p:graphicFrame>
          <p:nvGraphicFramePr>
            <p:cNvPr id="5" name="Object 3"/>
            <p:cNvGraphicFramePr>
              <a:graphicFrameLocks noChangeAspect="1"/>
            </p:cNvGraphicFramePr>
            <p:nvPr>
              <p:extLst>
                <p:ext uri="{D42A27DB-BD31-4B8C-83A1-F6EECF244321}">
                  <p14:modId xmlns="" xmlns:p14="http://schemas.microsoft.com/office/powerpoint/2010/main" val="1245700290"/>
                </p:ext>
              </p:extLst>
            </p:nvPr>
          </p:nvGraphicFramePr>
          <p:xfrm>
            <a:off x="755576" y="2132856"/>
            <a:ext cx="7128792" cy="3816424"/>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5"/>
            <p:cNvSpPr/>
            <p:nvPr/>
          </p:nvSpPr>
          <p:spPr>
            <a:xfrm>
              <a:off x="1766150" y="2123564"/>
              <a:ext cx="1811714" cy="369332"/>
            </a:xfrm>
            <a:prstGeom prst="rect">
              <a:avLst/>
            </a:prstGeom>
          </p:spPr>
          <p:txBody>
            <a:bodyPr wrap="none">
              <a:spAutoFit/>
            </a:bodyPr>
            <a:lstStyle/>
            <a:p>
              <a:pPr>
                <a:spcBef>
                  <a:spcPct val="20000"/>
                </a:spcBef>
                <a:buClr>
                  <a:schemeClr val="hlink"/>
                </a:buClr>
                <a:buSzPct val="65000"/>
              </a:pPr>
              <a:r>
                <a:rPr lang="zh-CN" altLang="en-US" b="1" dirty="0">
                  <a:latin typeface="宋体" pitchFamily="2" charset="-122"/>
                </a:rPr>
                <a:t>分蘖至越冬始期</a:t>
              </a:r>
            </a:p>
          </p:txBody>
        </p:sp>
        <p:sp>
          <p:nvSpPr>
            <p:cNvPr id="7" name="矩形 6"/>
            <p:cNvSpPr/>
            <p:nvPr/>
          </p:nvSpPr>
          <p:spPr>
            <a:xfrm>
              <a:off x="4593428" y="1525434"/>
              <a:ext cx="1463862" cy="369332"/>
            </a:xfrm>
            <a:prstGeom prst="rect">
              <a:avLst/>
            </a:prstGeom>
          </p:spPr>
          <p:txBody>
            <a:bodyPr wrap="none">
              <a:spAutoFit/>
            </a:bodyPr>
            <a:lstStyle/>
            <a:p>
              <a:pPr>
                <a:spcBef>
                  <a:spcPct val="20000"/>
                </a:spcBef>
                <a:buClr>
                  <a:schemeClr val="hlink"/>
                </a:buClr>
                <a:buSzPct val="65000"/>
              </a:pPr>
              <a:r>
                <a:rPr lang="zh-CN" altLang="en-US" b="1" dirty="0">
                  <a:latin typeface="宋体" pitchFamily="2" charset="-122"/>
                </a:rPr>
                <a:t>拔节</a:t>
              </a:r>
              <a:r>
                <a:rPr lang="en-US" altLang="zh-CN" b="1" dirty="0">
                  <a:latin typeface="宋体" pitchFamily="2" charset="-122"/>
                </a:rPr>
                <a:t>-</a:t>
              </a:r>
              <a:r>
                <a:rPr lang="zh-CN" altLang="en-US" b="1" dirty="0">
                  <a:latin typeface="宋体" pitchFamily="2" charset="-122"/>
                </a:rPr>
                <a:t>开花期</a:t>
              </a:r>
            </a:p>
          </p:txBody>
        </p:sp>
        <p:sp>
          <p:nvSpPr>
            <p:cNvPr id="8" name="下箭头 5"/>
            <p:cNvSpPr/>
            <p:nvPr/>
          </p:nvSpPr>
          <p:spPr>
            <a:xfrm>
              <a:off x="5279640" y="1983952"/>
              <a:ext cx="45719" cy="5809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20000"/>
                </a:spcBef>
                <a:buClr>
                  <a:schemeClr val="hlink"/>
                </a:buClr>
                <a:buSzPct val="65000"/>
              </a:pPr>
              <a:r>
                <a:rPr lang="en-US" altLang="zh-CN" b="1" dirty="0">
                  <a:latin typeface="宋体" pitchFamily="2" charset="-122"/>
                </a:rPr>
                <a:t>-</a:t>
              </a:r>
              <a:endParaRPr lang="zh-CN" altLang="en-US" b="1" dirty="0">
                <a:latin typeface="宋体" pitchFamily="2" charset="-122"/>
              </a:endParaRPr>
            </a:p>
          </p:txBody>
        </p:sp>
        <p:sp>
          <p:nvSpPr>
            <p:cNvPr id="9" name="矩形 8"/>
            <p:cNvSpPr/>
            <p:nvPr/>
          </p:nvSpPr>
          <p:spPr>
            <a:xfrm>
              <a:off x="7596336" y="3491716"/>
              <a:ext cx="415498" cy="369332"/>
            </a:xfrm>
            <a:prstGeom prst="rect">
              <a:avLst/>
            </a:prstGeom>
          </p:spPr>
          <p:txBody>
            <a:bodyPr wrap="none">
              <a:spAutoFit/>
            </a:bodyPr>
            <a:lstStyle/>
            <a:p>
              <a:r>
                <a:rPr lang="zh-CN" altLang="en-US" b="1" dirty="0"/>
                <a:t>Ｐ</a:t>
              </a:r>
            </a:p>
          </p:txBody>
        </p:sp>
        <p:sp>
          <p:nvSpPr>
            <p:cNvPr id="10" name="矩形 9"/>
            <p:cNvSpPr/>
            <p:nvPr/>
          </p:nvSpPr>
          <p:spPr>
            <a:xfrm>
              <a:off x="7612886" y="4149080"/>
              <a:ext cx="415498" cy="369332"/>
            </a:xfrm>
            <a:prstGeom prst="rect">
              <a:avLst/>
            </a:prstGeom>
          </p:spPr>
          <p:txBody>
            <a:bodyPr wrap="none">
              <a:spAutoFit/>
            </a:bodyPr>
            <a:lstStyle/>
            <a:p>
              <a:r>
                <a:rPr lang="zh-CN" altLang="en-US" b="1" dirty="0"/>
                <a:t>Ｎ</a:t>
              </a:r>
            </a:p>
          </p:txBody>
        </p:sp>
        <p:sp>
          <p:nvSpPr>
            <p:cNvPr id="11" name="矩形 10"/>
            <p:cNvSpPr/>
            <p:nvPr/>
          </p:nvSpPr>
          <p:spPr>
            <a:xfrm>
              <a:off x="7596336" y="5085184"/>
              <a:ext cx="415498" cy="369332"/>
            </a:xfrm>
            <a:prstGeom prst="rect">
              <a:avLst/>
            </a:prstGeom>
          </p:spPr>
          <p:txBody>
            <a:bodyPr wrap="none">
              <a:spAutoFit/>
            </a:bodyPr>
            <a:lstStyle/>
            <a:p>
              <a:r>
                <a:rPr lang="zh-CN" altLang="en-US" b="1" dirty="0"/>
                <a:t>Ｋ</a:t>
              </a:r>
            </a:p>
          </p:txBody>
        </p:sp>
        <p:sp>
          <p:nvSpPr>
            <p:cNvPr id="12" name="下箭头 8"/>
            <p:cNvSpPr/>
            <p:nvPr/>
          </p:nvSpPr>
          <p:spPr>
            <a:xfrm>
              <a:off x="2555776" y="2673250"/>
              <a:ext cx="45719" cy="111425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20000"/>
                </a:spcBef>
                <a:buClr>
                  <a:schemeClr val="hlink"/>
                </a:buClr>
                <a:buSzPct val="65000"/>
              </a:pPr>
              <a:endParaRPr lang="zh-CN" altLang="en-US" b="1" dirty="0">
                <a:latin typeface="宋体" pitchFamily="2" charset="-122"/>
              </a:endParaRPr>
            </a:p>
          </p:txBody>
        </p:sp>
      </p:grpSp>
    </p:spTree>
    <p:extLst>
      <p:ext uri="{BB962C8B-B14F-4D97-AF65-F5344CB8AC3E}">
        <p14:creationId xmlns="" xmlns:p14="http://schemas.microsoft.com/office/powerpoint/2010/main" val="922532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836712"/>
            <a:ext cx="6984776" cy="2862322"/>
          </a:xfrm>
          <a:prstGeom prst="rect">
            <a:avLst/>
          </a:prstGeom>
        </p:spPr>
        <p:txBody>
          <a:bodyPr wrap="square">
            <a:spAutoFit/>
          </a:bodyPr>
          <a:lstStyle/>
          <a:p>
            <a:pPr>
              <a:lnSpc>
                <a:spcPct val="150000"/>
              </a:lnSpc>
              <a:buSzPct val="150000"/>
            </a:pPr>
            <a:r>
              <a:rPr lang="zh-CN" altLang="en-US" sz="2400" b="1" dirty="0">
                <a:latin typeface="Times New Roman" pitchFamily="18" charset="0"/>
              </a:rPr>
              <a:t>（</a:t>
            </a:r>
            <a:r>
              <a:rPr lang="en-US" altLang="zh-CN" sz="2400" b="1" dirty="0">
                <a:latin typeface="Times New Roman" pitchFamily="18" charset="0"/>
              </a:rPr>
              <a:t>1</a:t>
            </a:r>
            <a:r>
              <a:rPr lang="zh-CN" altLang="en-US" sz="2400" b="1" dirty="0">
                <a:latin typeface="Times New Roman" pitchFamily="18" charset="0"/>
              </a:rPr>
              <a:t>）拔节肥：倒</a:t>
            </a:r>
            <a:r>
              <a:rPr lang="en-US" altLang="zh-CN" sz="2400" b="1" dirty="0">
                <a:latin typeface="Times New Roman" pitchFamily="18" charset="0"/>
              </a:rPr>
              <a:t>3</a:t>
            </a:r>
            <a:r>
              <a:rPr lang="zh-CN" altLang="en-US" sz="2400" b="1" dirty="0">
                <a:latin typeface="Times New Roman" pitchFamily="18" charset="0"/>
              </a:rPr>
              <a:t>叶施入</a:t>
            </a:r>
          </a:p>
          <a:p>
            <a:pPr marL="285750" indent="-285750">
              <a:lnSpc>
                <a:spcPct val="150000"/>
              </a:lnSpc>
              <a:buClr>
                <a:srgbClr val="C95FC9"/>
              </a:buClr>
              <a:buSzPct val="100000"/>
              <a:buFont typeface="Wingdings" panose="05000000000000000000" pitchFamily="2" charset="2"/>
              <a:buChar char="u"/>
            </a:pPr>
            <a:r>
              <a:rPr lang="zh-CN" altLang="en-US" sz="2400" b="1" dirty="0">
                <a:solidFill>
                  <a:srgbClr val="000000"/>
                </a:solidFill>
                <a:latin typeface="Times New Roman" pitchFamily="18" charset="0"/>
              </a:rPr>
              <a:t>叶色褪淡</a:t>
            </a:r>
            <a:endParaRPr lang="en-US" altLang="zh-CN" sz="2400" b="1" dirty="0">
              <a:solidFill>
                <a:srgbClr val="000000"/>
              </a:solidFill>
              <a:latin typeface="Times New Roman" pitchFamily="18" charset="0"/>
            </a:endParaRPr>
          </a:p>
          <a:p>
            <a:pPr marL="285750" indent="-285750">
              <a:lnSpc>
                <a:spcPct val="150000"/>
              </a:lnSpc>
              <a:buClr>
                <a:srgbClr val="C95FC9"/>
              </a:buClr>
              <a:buSzPct val="100000"/>
              <a:buFont typeface="Wingdings" panose="05000000000000000000" pitchFamily="2" charset="2"/>
              <a:buChar char="u"/>
            </a:pPr>
            <a:r>
              <a:rPr lang="zh-CN" altLang="en-US" sz="2400" b="1" dirty="0">
                <a:solidFill>
                  <a:srgbClr val="000000"/>
                </a:solidFill>
                <a:latin typeface="Times New Roman" pitchFamily="18" charset="0"/>
              </a:rPr>
              <a:t>高峰苗开始下降</a:t>
            </a:r>
            <a:endParaRPr lang="en-US" altLang="zh-CN" sz="2400" b="1" dirty="0">
              <a:solidFill>
                <a:srgbClr val="000000"/>
              </a:solidFill>
              <a:latin typeface="Times New Roman" pitchFamily="18" charset="0"/>
            </a:endParaRPr>
          </a:p>
          <a:p>
            <a:pPr marL="285750" indent="-285750">
              <a:lnSpc>
                <a:spcPct val="150000"/>
              </a:lnSpc>
              <a:buClr>
                <a:srgbClr val="C95FC9"/>
              </a:buClr>
              <a:buSzPct val="100000"/>
              <a:buFont typeface="Wingdings" panose="05000000000000000000" pitchFamily="2" charset="2"/>
              <a:buChar char="u"/>
            </a:pPr>
            <a:r>
              <a:rPr lang="zh-CN" altLang="en-US" sz="2400" b="1" dirty="0">
                <a:solidFill>
                  <a:srgbClr val="000000"/>
                </a:solidFill>
                <a:latin typeface="Times New Roman" pitchFamily="18" charset="0"/>
              </a:rPr>
              <a:t>基部第一节间接近定长，第二节间已开始伸长，才可以追肥。</a:t>
            </a:r>
          </a:p>
        </p:txBody>
      </p:sp>
      <p:sp>
        <p:nvSpPr>
          <p:cNvPr id="6" name="矩形 5"/>
          <p:cNvSpPr/>
          <p:nvPr/>
        </p:nvSpPr>
        <p:spPr>
          <a:xfrm>
            <a:off x="827584" y="3932872"/>
            <a:ext cx="6984776" cy="1200329"/>
          </a:xfrm>
          <a:prstGeom prst="rect">
            <a:avLst/>
          </a:prstGeom>
        </p:spPr>
        <p:txBody>
          <a:bodyPr wrap="square">
            <a:spAutoFit/>
          </a:bodyPr>
          <a:lstStyle/>
          <a:p>
            <a:pPr>
              <a:lnSpc>
                <a:spcPct val="150000"/>
              </a:lnSpc>
              <a:buSzPct val="150000"/>
            </a:pPr>
            <a:r>
              <a:rPr lang="zh-CN" altLang="en-US" sz="2400" b="1" dirty="0">
                <a:latin typeface="Times New Roman" pitchFamily="18" charset="0"/>
              </a:rPr>
              <a:t>（</a:t>
            </a:r>
            <a:r>
              <a:rPr lang="en-US" altLang="zh-CN" sz="2400" b="1" dirty="0">
                <a:latin typeface="Times New Roman" pitchFamily="18" charset="0"/>
              </a:rPr>
              <a:t>2</a:t>
            </a:r>
            <a:r>
              <a:rPr lang="zh-CN" altLang="en-US" sz="2400" b="1" dirty="0">
                <a:latin typeface="Times New Roman" pitchFamily="18" charset="0"/>
              </a:rPr>
              <a:t>）孕穗肥：倒</a:t>
            </a:r>
            <a:r>
              <a:rPr lang="en-US" altLang="zh-CN" sz="2400" b="1" dirty="0">
                <a:latin typeface="Times New Roman" pitchFamily="18" charset="0"/>
              </a:rPr>
              <a:t>1</a:t>
            </a:r>
            <a:r>
              <a:rPr lang="zh-CN" altLang="en-US" sz="2400" b="1" dirty="0">
                <a:latin typeface="Times New Roman" pitchFamily="18" charset="0"/>
              </a:rPr>
              <a:t>叶施入</a:t>
            </a:r>
            <a:endParaRPr lang="en-US" altLang="zh-CN" sz="2400" b="1" dirty="0">
              <a:latin typeface="Times New Roman" pitchFamily="18" charset="0"/>
            </a:endParaRPr>
          </a:p>
          <a:p>
            <a:pPr marL="342900" indent="-342900">
              <a:lnSpc>
                <a:spcPct val="150000"/>
              </a:lnSpc>
              <a:buClr>
                <a:srgbClr val="FF00FF"/>
              </a:buClr>
              <a:buSzPct val="100000"/>
              <a:buFont typeface="Wingdings" panose="05000000000000000000" pitchFamily="2" charset="2"/>
              <a:buChar char="u"/>
            </a:pPr>
            <a:r>
              <a:rPr lang="zh-CN" altLang="en-US" sz="2400" b="1" dirty="0">
                <a:latin typeface="Times New Roman" pitchFamily="18" charset="0"/>
              </a:rPr>
              <a:t>弱筋小麦不施用</a:t>
            </a:r>
          </a:p>
        </p:txBody>
      </p:sp>
      <p:sp>
        <p:nvSpPr>
          <p:cNvPr id="4" name="矩形 3"/>
          <p:cNvSpPr/>
          <p:nvPr/>
        </p:nvSpPr>
        <p:spPr>
          <a:xfrm>
            <a:off x="539552" y="5379148"/>
            <a:ext cx="7848872" cy="830997"/>
          </a:xfrm>
          <a:prstGeom prst="rect">
            <a:avLst/>
          </a:prstGeom>
        </p:spPr>
        <p:txBody>
          <a:bodyPr wrap="square">
            <a:spAutoFit/>
          </a:bodyPr>
          <a:lstStyle/>
          <a:p>
            <a:r>
              <a:rPr lang="zh-CN" altLang="en-US" sz="2400" b="1" dirty="0">
                <a:solidFill>
                  <a:srgbClr val="7030A0"/>
                </a:solidFill>
              </a:rPr>
              <a:t>肥水配合、改良土壤、肥料深施有利于提高肥料利用率，充分发挥肥效。</a:t>
            </a:r>
          </a:p>
        </p:txBody>
      </p:sp>
    </p:spTree>
    <p:extLst>
      <p:ext uri="{BB962C8B-B14F-4D97-AF65-F5344CB8AC3E}">
        <p14:creationId xmlns="" xmlns:p14="http://schemas.microsoft.com/office/powerpoint/2010/main" val="1666547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a:xfrm>
            <a:off x="467544" y="836712"/>
            <a:ext cx="8229600" cy="561975"/>
          </a:xfrm>
        </p:spPr>
        <p:txBody>
          <a:bodyPr>
            <a:normAutofit fontScale="90000"/>
          </a:bodyPr>
          <a:lstStyle/>
          <a:p>
            <a:pPr eaLnBrk="1" hangingPunct="1"/>
            <a:r>
              <a:rPr lang="zh-CN" altLang="en-US" b="1" dirty="0"/>
              <a:t>适时足量施用拔节肥和孕穗肥</a:t>
            </a:r>
          </a:p>
        </p:txBody>
      </p:sp>
      <p:pic>
        <p:nvPicPr>
          <p:cNvPr id="276483" name="Picture 3" descr="照片 058"/>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7640" y="1916832"/>
            <a:ext cx="7924800" cy="3905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484" name="Rectangle 4"/>
          <p:cNvSpPr>
            <a:spLocks noChangeArrowheads="1"/>
          </p:cNvSpPr>
          <p:nvPr/>
        </p:nvSpPr>
        <p:spPr bwMode="auto">
          <a:xfrm>
            <a:off x="2244970" y="4437063"/>
            <a:ext cx="5753498"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800" b="1" dirty="0">
                <a:solidFill>
                  <a:srgbClr val="FF0000"/>
                </a:solidFill>
                <a:ea typeface="黑体" pitchFamily="2" charset="-122"/>
              </a:rPr>
              <a:t>适时而动、因苗而变</a:t>
            </a:r>
          </a:p>
        </p:txBody>
      </p:sp>
    </p:spTree>
    <p:extLst>
      <p:ext uri="{BB962C8B-B14F-4D97-AF65-F5344CB8AC3E}">
        <p14:creationId xmlns="" xmlns:p14="http://schemas.microsoft.com/office/powerpoint/2010/main" val="153537503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0" name="Picture 2" descr="CIMG402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0581" y="1943100"/>
            <a:ext cx="6553200" cy="4914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3651" name="Picture 3" descr="CIMG402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822582" y="1"/>
            <a:ext cx="4321419" cy="324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3652" name="Rectangle 4"/>
          <p:cNvSpPr>
            <a:spLocks noGrp="1" noChangeArrowheads="1"/>
          </p:cNvSpPr>
          <p:nvPr>
            <p:ph type="title"/>
          </p:nvPr>
        </p:nvSpPr>
        <p:spPr>
          <a:xfrm>
            <a:off x="457200" y="274638"/>
            <a:ext cx="4042792" cy="1143000"/>
          </a:xfrm>
        </p:spPr>
        <p:txBody>
          <a:bodyPr>
            <a:normAutofit/>
          </a:bodyPr>
          <a:lstStyle/>
          <a:p>
            <a:pPr eaLnBrk="1" hangingPunct="1"/>
            <a:r>
              <a:rPr lang="en-US" altLang="zh-CN" sz="2800" b="1" dirty="0">
                <a:solidFill>
                  <a:srgbClr val="FF3300"/>
                </a:solidFill>
                <a:latin typeface="+mn-ea"/>
                <a:ea typeface="+mn-ea"/>
              </a:rPr>
              <a:t>3</a:t>
            </a:r>
            <a:r>
              <a:rPr lang="zh-CN" altLang="en-US" sz="2800" b="1" dirty="0">
                <a:solidFill>
                  <a:srgbClr val="FF3300"/>
                </a:solidFill>
                <a:latin typeface="+mn-ea"/>
                <a:ea typeface="+mn-ea"/>
              </a:rPr>
              <a:t>月中旬</a:t>
            </a:r>
            <a:r>
              <a:rPr lang="en-US" altLang="zh-CN" sz="2800" b="1" dirty="0">
                <a:solidFill>
                  <a:srgbClr val="FF3300"/>
                </a:solidFill>
                <a:latin typeface="+mn-ea"/>
                <a:ea typeface="+mn-ea"/>
              </a:rPr>
              <a:t>,</a:t>
            </a:r>
            <a:r>
              <a:rPr lang="zh-CN" altLang="en-US" sz="2800" b="1" dirty="0">
                <a:solidFill>
                  <a:srgbClr val="FF3300"/>
                </a:solidFill>
                <a:latin typeface="+mn-ea"/>
                <a:ea typeface="+mn-ea"/>
              </a:rPr>
              <a:t>正常苗</a:t>
            </a:r>
            <a:r>
              <a:rPr lang="en-US" altLang="zh-CN" sz="2800" b="1" dirty="0">
                <a:solidFill>
                  <a:srgbClr val="FF3300"/>
                </a:solidFill>
                <a:latin typeface="+mn-ea"/>
                <a:ea typeface="+mn-ea"/>
              </a:rPr>
              <a:t>,</a:t>
            </a:r>
            <a:r>
              <a:rPr lang="zh-CN" altLang="en-US" sz="2800" b="1" dirty="0">
                <a:solidFill>
                  <a:srgbClr val="FF3300"/>
                </a:solidFill>
                <a:latin typeface="+mn-ea"/>
                <a:ea typeface="+mn-ea"/>
              </a:rPr>
              <a:t>可施用拔节肥</a:t>
            </a:r>
          </a:p>
        </p:txBody>
      </p:sp>
    </p:spTree>
    <p:extLst>
      <p:ext uri="{BB962C8B-B14F-4D97-AF65-F5344CB8AC3E}">
        <p14:creationId xmlns="" xmlns:p14="http://schemas.microsoft.com/office/powerpoint/2010/main" val="2537401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ChangeArrowheads="1"/>
          </p:cNvSpPr>
          <p:nvPr/>
        </p:nvSpPr>
        <p:spPr bwMode="auto">
          <a:xfrm>
            <a:off x="603738" y="765175"/>
            <a:ext cx="8001000" cy="18118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3300"/>
              </a:buClr>
              <a:buSzPct val="125000"/>
              <a:buFont typeface="Wingdings" pitchFamily="2" charset="2"/>
              <a:buNone/>
            </a:pPr>
            <a:r>
              <a:rPr lang="en-US" altLang="zh-CN" sz="2800" b="1" dirty="0">
                <a:solidFill>
                  <a:schemeClr val="tx2"/>
                </a:solidFill>
                <a:latin typeface="宋体" pitchFamily="2" charset="-122"/>
              </a:rPr>
              <a:t>    </a:t>
            </a:r>
            <a:r>
              <a:rPr lang="zh-CN" altLang="en-US" sz="2800" b="1" dirty="0">
                <a:solidFill>
                  <a:srgbClr val="3333FF"/>
                </a:solidFill>
                <a:latin typeface="宋体" pitchFamily="2" charset="-122"/>
              </a:rPr>
              <a:t>群体过小、穗数不足的三类苗、渍害苗和脱力落黄严重麦田</a:t>
            </a:r>
            <a:r>
              <a:rPr lang="zh-CN" altLang="en-US" sz="2800" b="1" dirty="0">
                <a:solidFill>
                  <a:schemeClr val="tx2"/>
                </a:solidFill>
                <a:latin typeface="宋体" pitchFamily="2" charset="-122"/>
              </a:rPr>
              <a:t>，</a:t>
            </a:r>
            <a:r>
              <a:rPr lang="zh-CN" altLang="en-US" sz="2800" b="1" dirty="0">
                <a:solidFill>
                  <a:srgbClr val="FF0000"/>
                </a:solidFill>
                <a:latin typeface="宋体" pitchFamily="2" charset="-122"/>
              </a:rPr>
              <a:t>可适当提早施用拔节肥，</a:t>
            </a:r>
            <a:r>
              <a:rPr lang="zh-CN" altLang="en-US" sz="2800" b="1" dirty="0">
                <a:solidFill>
                  <a:schemeClr val="tx2"/>
                </a:solidFill>
                <a:latin typeface="宋体" pitchFamily="2" charset="-122"/>
              </a:rPr>
              <a:t>同时要增加三元复合肥</a:t>
            </a:r>
            <a:r>
              <a:rPr lang="en-US" altLang="zh-CN" sz="2800" b="1" dirty="0">
                <a:solidFill>
                  <a:schemeClr val="tx2"/>
                </a:solidFill>
                <a:latin typeface="宋体" pitchFamily="2" charset="-122"/>
              </a:rPr>
              <a:t>3</a:t>
            </a:r>
            <a:r>
              <a:rPr lang="zh-CN" altLang="en-US" sz="2800" b="1" dirty="0">
                <a:solidFill>
                  <a:schemeClr val="tx2"/>
                </a:solidFill>
                <a:latin typeface="宋体" pitchFamily="2" charset="-122"/>
                <a:cs typeface="Times New Roman" pitchFamily="18" charset="0"/>
              </a:rPr>
              <a:t>～</a:t>
            </a:r>
            <a:r>
              <a:rPr lang="en-US" altLang="zh-CN" sz="2800" b="1" dirty="0">
                <a:solidFill>
                  <a:schemeClr val="tx2"/>
                </a:solidFill>
                <a:latin typeface="宋体" pitchFamily="2" charset="-122"/>
              </a:rPr>
              <a:t>5kg/</a:t>
            </a:r>
            <a:r>
              <a:rPr lang="zh-CN" altLang="en-US" sz="2800" b="1" dirty="0">
                <a:solidFill>
                  <a:schemeClr val="tx2"/>
                </a:solidFill>
                <a:latin typeface="宋体" pitchFamily="2" charset="-122"/>
              </a:rPr>
              <a:t>亩。 </a:t>
            </a:r>
          </a:p>
        </p:txBody>
      </p:sp>
      <p:pic>
        <p:nvPicPr>
          <p:cNvPr id="288771"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43354" y="2781300"/>
            <a:ext cx="6984023" cy="324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59696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a:off x="457200" y="609600"/>
            <a:ext cx="8001000" cy="1887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3300"/>
              </a:buClr>
              <a:buSzPct val="125000"/>
              <a:buFont typeface="Wingdings" pitchFamily="2" charset="2"/>
              <a:buNone/>
            </a:pPr>
            <a:r>
              <a:rPr lang="en-US" altLang="zh-CN" sz="2800" b="1">
                <a:solidFill>
                  <a:schemeClr val="tx2"/>
                </a:solidFill>
                <a:latin typeface="宋体" pitchFamily="2" charset="-122"/>
              </a:rPr>
              <a:t>    </a:t>
            </a:r>
            <a:r>
              <a:rPr lang="zh-CN" altLang="en-US" sz="2800" b="1">
                <a:solidFill>
                  <a:srgbClr val="3333FF"/>
                </a:solidFill>
                <a:latin typeface="宋体" pitchFamily="2" charset="-122"/>
              </a:rPr>
              <a:t>群体过大、叶色未正常褪淡的麦田</a:t>
            </a:r>
            <a:r>
              <a:rPr lang="zh-CN" altLang="en-US" sz="2800" b="1">
                <a:solidFill>
                  <a:schemeClr val="tx2"/>
                </a:solidFill>
                <a:latin typeface="宋体" pitchFamily="2" charset="-122"/>
              </a:rPr>
              <a:t>，拔节肥应适当推迟施用，要做到叶色不褪不施肥，以防止倒伏。</a:t>
            </a:r>
          </a:p>
        </p:txBody>
      </p:sp>
      <p:pic>
        <p:nvPicPr>
          <p:cNvPr id="999427" name="Picture 3" descr="DSCN008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59216" y="2781300"/>
            <a:ext cx="3168162" cy="289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9428" name="AutoShape 4"/>
          <p:cNvSpPr>
            <a:spLocks noChangeArrowheads="1"/>
          </p:cNvSpPr>
          <p:nvPr/>
        </p:nvSpPr>
        <p:spPr bwMode="auto">
          <a:xfrm>
            <a:off x="3924300" y="4005263"/>
            <a:ext cx="647700" cy="360362"/>
          </a:xfrm>
          <a:custGeom>
            <a:avLst/>
            <a:gdLst>
              <a:gd name="T0" fmla="*/ 526256 w 21600"/>
              <a:gd name="T1" fmla="*/ 0 h 21600"/>
              <a:gd name="T2" fmla="*/ 0 w 21600"/>
              <a:gd name="T3" fmla="*/ 180181 h 21600"/>
              <a:gd name="T4" fmla="*/ 526256 w 21600"/>
              <a:gd name="T5" fmla="*/ 360362 h 21600"/>
              <a:gd name="T6" fmla="*/ 701675 w 21600"/>
              <a:gd name="T7" fmla="*/ 18018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0066"/>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1845" name="Picture 5" descr="CIMG538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3931" y="2781300"/>
            <a:ext cx="3455377" cy="280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15668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9428"/>
                                        </p:tgtEl>
                                        <p:attrNameLst>
                                          <p:attrName>style.visibility</p:attrName>
                                        </p:attrNameLst>
                                      </p:cBhvr>
                                      <p:to>
                                        <p:strVal val="visible"/>
                                      </p:to>
                                    </p:set>
                                    <p:anim calcmode="lin" valueType="num">
                                      <p:cBhvr additive="base">
                                        <p:cTn id="7" dur="500" fill="hold"/>
                                        <p:tgtEl>
                                          <p:spTgt spid="999428"/>
                                        </p:tgtEl>
                                        <p:attrNameLst>
                                          <p:attrName>ppt_x</p:attrName>
                                        </p:attrNameLst>
                                      </p:cBhvr>
                                      <p:tavLst>
                                        <p:tav tm="0">
                                          <p:val>
                                            <p:strVal val="0-#ppt_w/2"/>
                                          </p:val>
                                        </p:tav>
                                        <p:tav tm="100000">
                                          <p:val>
                                            <p:strVal val="#ppt_x"/>
                                          </p:val>
                                        </p:tav>
                                      </p:tavLst>
                                    </p:anim>
                                    <p:anim calcmode="lin" valueType="num">
                                      <p:cBhvr additive="base">
                                        <p:cTn id="8" dur="500" fill="hold"/>
                                        <p:tgtEl>
                                          <p:spTgt spid="99942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999427"/>
                                        </p:tgtEl>
                                        <p:attrNameLst>
                                          <p:attrName>style.visibility</p:attrName>
                                        </p:attrNameLst>
                                      </p:cBhvr>
                                      <p:to>
                                        <p:strVal val="visible"/>
                                      </p:to>
                                    </p:set>
                                    <p:anim calcmode="lin" valueType="num">
                                      <p:cBhvr additive="base">
                                        <p:cTn id="12" dur="1000" fill="hold"/>
                                        <p:tgtEl>
                                          <p:spTgt spid="999427"/>
                                        </p:tgtEl>
                                        <p:attrNameLst>
                                          <p:attrName>ppt_x</p:attrName>
                                        </p:attrNameLst>
                                      </p:cBhvr>
                                      <p:tavLst>
                                        <p:tav tm="0">
                                          <p:val>
                                            <p:strVal val="0-#ppt_w/2"/>
                                          </p:val>
                                        </p:tav>
                                        <p:tav tm="100000">
                                          <p:val>
                                            <p:strVal val="#ppt_x"/>
                                          </p:val>
                                        </p:tav>
                                      </p:tavLst>
                                    </p:anim>
                                    <p:anim calcmode="lin" valueType="num">
                                      <p:cBhvr additive="base">
                                        <p:cTn id="13" dur="1000" fill="hold"/>
                                        <p:tgtEl>
                                          <p:spTgt spid="9994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94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6" name="Picture 2"/>
          <p:cNvPicPr>
            <a:picLocks noGrp="1" noChangeAspect="1" noChangeArrowheads="1"/>
          </p:cNvPicPr>
          <p:nvPr>
            <p:ph type="ctrTitle"/>
          </p:nvPr>
        </p:nvPicPr>
        <p:blipFill>
          <a:blip r:embed="rId2">
            <a:extLst>
              <a:ext uri="{28A0092B-C50C-407E-A947-70E740481C1C}">
                <a14:useLocalDpi xmlns="" xmlns:a14="http://schemas.microsoft.com/office/drawing/2010/main" val="0"/>
              </a:ext>
            </a:extLst>
          </a:blip>
          <a:srcRect/>
          <a:stretch>
            <a:fillRect/>
          </a:stretch>
        </p:blipFill>
        <p:spPr>
          <a:xfrm>
            <a:off x="685801" y="549276"/>
            <a:ext cx="7271238" cy="4824413"/>
          </a:xfrm>
        </p:spPr>
      </p:pic>
      <p:sp>
        <p:nvSpPr>
          <p:cNvPr id="292867" name="Rectangle 3"/>
          <p:cNvSpPr>
            <a:spLocks noGrp="1" noChangeArrowheads="1"/>
          </p:cNvSpPr>
          <p:nvPr>
            <p:ph type="subTitle" idx="1"/>
          </p:nvPr>
        </p:nvSpPr>
        <p:spPr>
          <a:xfrm>
            <a:off x="899592" y="5445224"/>
            <a:ext cx="7056389" cy="1341436"/>
          </a:xfrm>
        </p:spPr>
        <p:txBody>
          <a:bodyPr>
            <a:normAutofit/>
          </a:bodyPr>
          <a:lstStyle/>
          <a:p>
            <a:pPr algn="l" eaLnBrk="1" hangingPunct="1">
              <a:lnSpc>
                <a:spcPts val="3500"/>
              </a:lnSpc>
            </a:pPr>
            <a:r>
              <a:rPr lang="zh-CN" altLang="en-US" sz="2400" b="1" dirty="0">
                <a:solidFill>
                  <a:srgbClr val="FF0066"/>
                </a:solidFill>
              </a:rPr>
              <a:t>群体偏大，叶色偏深、适当等再褪淡些，量要控制</a:t>
            </a:r>
          </a:p>
        </p:txBody>
      </p:sp>
    </p:spTree>
    <p:extLst>
      <p:ext uri="{BB962C8B-B14F-4D97-AF65-F5344CB8AC3E}">
        <p14:creationId xmlns="" xmlns:p14="http://schemas.microsoft.com/office/powerpoint/2010/main" val="2313273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107" name="Picture 8"/>
          <p:cNvPicPr>
            <a:picLocks noGrp="1" noChangeAspect="1" noChangeArrowheads="1"/>
          </p:cNvPicPr>
          <p:nvPr>
            <p:ph type="body" idx="1"/>
          </p:nvPr>
        </p:nvPicPr>
        <p:blipFill>
          <a:blip r:embed="rId2">
            <a:extLst>
              <a:ext uri="{28A0092B-C50C-407E-A947-70E740481C1C}">
                <a14:useLocalDpi xmlns="" xmlns:a14="http://schemas.microsoft.com/office/drawing/2010/main" val="0"/>
              </a:ext>
            </a:extLst>
          </a:blip>
          <a:srcRect/>
          <a:stretch>
            <a:fillRect/>
          </a:stretch>
        </p:blipFill>
        <p:spPr>
          <a:xfrm>
            <a:off x="157786" y="0"/>
            <a:ext cx="4788024" cy="3605924"/>
          </a:xfrm>
          <a:noFill/>
        </p:spPr>
      </p:pic>
      <p:sp>
        <p:nvSpPr>
          <p:cNvPr id="303108" name="Text Box 4"/>
          <p:cNvSpPr txBox="1">
            <a:spLocks noChangeArrowheads="1"/>
          </p:cNvSpPr>
          <p:nvPr/>
        </p:nvSpPr>
        <p:spPr bwMode="auto">
          <a:xfrm>
            <a:off x="6300192" y="483394"/>
            <a:ext cx="15621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sz="3600" b="1" dirty="0">
                <a:solidFill>
                  <a:srgbClr val="FF0000"/>
                </a:solidFill>
                <a:ea typeface="黑体" pitchFamily="2" charset="-122"/>
              </a:rPr>
              <a:t>孕穗肥</a:t>
            </a:r>
          </a:p>
        </p:txBody>
      </p:sp>
      <p:pic>
        <p:nvPicPr>
          <p:cNvPr id="5"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22" y="3827462"/>
            <a:ext cx="3974123" cy="3030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2" descr="E:\苗情画面\孕穗开花期\照片 019.jpg"/>
          <p:cNvPicPr>
            <a:picLocks noChangeAspect="1" noChangeArrowheads="1"/>
          </p:cNvPicPr>
          <p:nvPr/>
        </p:nvPicPr>
        <p:blipFill>
          <a:blip r:embed="rId4" cstate="print"/>
          <a:srcRect/>
          <a:stretch>
            <a:fillRect/>
          </a:stretch>
        </p:blipFill>
        <p:spPr bwMode="auto">
          <a:xfrm>
            <a:off x="3276600" y="2971800"/>
            <a:ext cx="5867400" cy="3886200"/>
          </a:xfrm>
          <a:prstGeom prst="rect">
            <a:avLst/>
          </a:prstGeom>
          <a:solidFill>
            <a:schemeClr val="accent5">
              <a:lumMod val="40000"/>
              <a:lumOff val="60000"/>
            </a:schemeClr>
          </a:solidFill>
          <a:ln w="9525">
            <a:noFill/>
            <a:miter lim="800000"/>
            <a:headEnd/>
            <a:tailEnd/>
          </a:ln>
          <a:effectLst/>
        </p:spPr>
      </p:pic>
      <p:sp>
        <p:nvSpPr>
          <p:cNvPr id="7" name="Rectangle 3"/>
          <p:cNvSpPr>
            <a:spLocks noChangeArrowheads="1"/>
          </p:cNvSpPr>
          <p:nvPr/>
        </p:nvSpPr>
        <p:spPr bwMode="auto">
          <a:xfrm>
            <a:off x="7429504" y="4329122"/>
            <a:ext cx="1409700" cy="457200"/>
          </a:xfrm>
          <a:prstGeom prst="rect">
            <a:avLst/>
          </a:prstGeom>
          <a:solidFill>
            <a:schemeClr val="accent4">
              <a:lumMod val="40000"/>
              <a:lumOff val="60000"/>
            </a:schemeClr>
          </a:solidFill>
          <a:ln w="9525">
            <a:noFill/>
            <a:miter lim="800000"/>
            <a:headEnd/>
            <a:tailEnd/>
          </a:ln>
          <a:effectLst/>
        </p:spPr>
        <p:txBody>
          <a:bodyPr wrap="none">
            <a:spAutoFit/>
          </a:bodyPr>
          <a:lstStyle/>
          <a:p>
            <a:r>
              <a:rPr lang="zh-CN" altLang="en-US" b="1" dirty="0">
                <a:solidFill>
                  <a:srgbClr val="FF3300"/>
                </a:solidFill>
                <a:latin typeface="宋体" pitchFamily="2" charset="-122"/>
              </a:rPr>
              <a:t>剑叶叶枕</a:t>
            </a:r>
          </a:p>
        </p:txBody>
      </p:sp>
      <p:sp>
        <p:nvSpPr>
          <p:cNvPr id="8" name="Rectangle 4"/>
          <p:cNvSpPr>
            <a:spLocks noChangeArrowheads="1"/>
          </p:cNvSpPr>
          <p:nvPr/>
        </p:nvSpPr>
        <p:spPr bwMode="auto">
          <a:xfrm>
            <a:off x="7500942" y="6186510"/>
            <a:ext cx="1563688" cy="457200"/>
          </a:xfrm>
          <a:prstGeom prst="rect">
            <a:avLst/>
          </a:prstGeom>
          <a:solidFill>
            <a:schemeClr val="accent5">
              <a:lumMod val="40000"/>
              <a:lumOff val="60000"/>
            </a:schemeClr>
          </a:solidFill>
          <a:ln w="9525">
            <a:noFill/>
            <a:miter lim="800000"/>
            <a:headEnd/>
            <a:tailEnd/>
          </a:ln>
          <a:effectLst/>
        </p:spPr>
        <p:txBody>
          <a:bodyPr wrap="none">
            <a:spAutoFit/>
          </a:bodyPr>
          <a:lstStyle/>
          <a:p>
            <a:r>
              <a:rPr lang="zh-CN" altLang="en-US" b="1" dirty="0">
                <a:solidFill>
                  <a:srgbClr val="FF3300"/>
                </a:solidFill>
                <a:latin typeface="宋体" pitchFamily="2" charset="-122"/>
              </a:rPr>
              <a:t>倒</a:t>
            </a:r>
            <a:r>
              <a:rPr lang="en-US" altLang="zh-CN" b="1" dirty="0">
                <a:solidFill>
                  <a:srgbClr val="FF3300"/>
                </a:solidFill>
                <a:latin typeface="宋体" pitchFamily="2" charset="-122"/>
              </a:rPr>
              <a:t>2</a:t>
            </a:r>
            <a:r>
              <a:rPr lang="zh-CN" altLang="en-US" b="1" dirty="0">
                <a:solidFill>
                  <a:srgbClr val="FF3300"/>
                </a:solidFill>
                <a:latin typeface="宋体" pitchFamily="2" charset="-122"/>
              </a:rPr>
              <a:t>叶叶枕</a:t>
            </a:r>
          </a:p>
        </p:txBody>
      </p:sp>
      <p:sp>
        <p:nvSpPr>
          <p:cNvPr id="9" name="Line 5"/>
          <p:cNvSpPr>
            <a:spLocks noChangeShapeType="1"/>
          </p:cNvSpPr>
          <p:nvPr/>
        </p:nvSpPr>
        <p:spPr bwMode="auto">
          <a:xfrm flipH="1" flipV="1">
            <a:off x="6705600" y="3886200"/>
            <a:ext cx="866780" cy="442922"/>
          </a:xfrm>
          <a:prstGeom prst="line">
            <a:avLst/>
          </a:prstGeom>
          <a:noFill/>
          <a:ln w="28575">
            <a:solidFill>
              <a:srgbClr val="FF6600"/>
            </a:solidFill>
            <a:round/>
            <a:headEnd/>
            <a:tailEnd type="arrow" w="med" len="med"/>
          </a:ln>
          <a:effectLst/>
        </p:spPr>
        <p:txBody>
          <a:bodyPr/>
          <a:lstStyle/>
          <a:p>
            <a:endParaRPr lang="zh-CN" altLang="en-US"/>
          </a:p>
        </p:txBody>
      </p:sp>
      <p:sp>
        <p:nvSpPr>
          <p:cNvPr id="10" name="Line 6"/>
          <p:cNvSpPr>
            <a:spLocks noChangeShapeType="1"/>
          </p:cNvSpPr>
          <p:nvPr/>
        </p:nvSpPr>
        <p:spPr bwMode="auto">
          <a:xfrm flipH="1" flipV="1">
            <a:off x="6934200" y="6096000"/>
            <a:ext cx="638180" cy="161948"/>
          </a:xfrm>
          <a:prstGeom prst="line">
            <a:avLst/>
          </a:prstGeom>
          <a:noFill/>
          <a:ln w="28575">
            <a:solidFill>
              <a:srgbClr val="FF6600"/>
            </a:solidFill>
            <a:round/>
            <a:headEnd/>
            <a:tailEnd type="arrow" w="med" len="med"/>
          </a:ln>
          <a:effectLst/>
        </p:spPr>
        <p:txBody>
          <a:bodyPr/>
          <a:lstStyle/>
          <a:p>
            <a:endParaRPr lang="zh-CN" altLang="en-US"/>
          </a:p>
        </p:txBody>
      </p:sp>
      <p:sp>
        <p:nvSpPr>
          <p:cNvPr id="11" name="Line 7"/>
          <p:cNvSpPr>
            <a:spLocks noChangeShapeType="1"/>
          </p:cNvSpPr>
          <p:nvPr/>
        </p:nvSpPr>
        <p:spPr bwMode="auto">
          <a:xfrm flipV="1">
            <a:off x="4929174" y="5334000"/>
            <a:ext cx="1700226" cy="781072"/>
          </a:xfrm>
          <a:prstGeom prst="line">
            <a:avLst/>
          </a:prstGeom>
          <a:noFill/>
          <a:ln w="28575">
            <a:solidFill>
              <a:srgbClr val="FF6600"/>
            </a:solidFill>
            <a:round/>
            <a:headEnd/>
            <a:tailEnd type="arrow" w="med" len="med"/>
          </a:ln>
          <a:effectLst/>
        </p:spPr>
        <p:txBody>
          <a:bodyPr/>
          <a:lstStyle/>
          <a:p>
            <a:endParaRPr lang="zh-CN" altLang="en-US"/>
          </a:p>
        </p:txBody>
      </p:sp>
      <p:sp>
        <p:nvSpPr>
          <p:cNvPr id="12" name="Rectangle 8"/>
          <p:cNvSpPr>
            <a:spLocks noChangeArrowheads="1"/>
          </p:cNvSpPr>
          <p:nvPr/>
        </p:nvSpPr>
        <p:spPr bwMode="auto">
          <a:xfrm>
            <a:off x="4357670" y="6043634"/>
            <a:ext cx="796925" cy="457200"/>
          </a:xfrm>
          <a:prstGeom prst="rect">
            <a:avLst/>
          </a:prstGeom>
          <a:solidFill>
            <a:schemeClr val="accent4">
              <a:lumMod val="40000"/>
              <a:lumOff val="60000"/>
            </a:schemeClr>
          </a:solidFill>
          <a:ln w="9525">
            <a:noFill/>
            <a:miter lim="800000"/>
            <a:headEnd/>
            <a:tailEnd/>
          </a:ln>
          <a:effectLst/>
        </p:spPr>
        <p:txBody>
          <a:bodyPr wrap="none">
            <a:spAutoFit/>
          </a:bodyPr>
          <a:lstStyle/>
          <a:p>
            <a:r>
              <a:rPr lang="zh-CN" altLang="en-US" b="1" dirty="0">
                <a:solidFill>
                  <a:srgbClr val="FF3300"/>
                </a:solidFill>
                <a:latin typeface="宋体" pitchFamily="2" charset="-122"/>
              </a:rPr>
              <a:t>穗部</a:t>
            </a:r>
          </a:p>
        </p:txBody>
      </p:sp>
    </p:spTree>
    <p:extLst>
      <p:ext uri="{BB962C8B-B14F-4D97-AF65-F5344CB8AC3E}">
        <p14:creationId xmlns="" xmlns:p14="http://schemas.microsoft.com/office/powerpoint/2010/main" val="150183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一、肥害诊断</a:t>
            </a:r>
          </a:p>
        </p:txBody>
      </p:sp>
      <p:sp>
        <p:nvSpPr>
          <p:cNvPr id="3" name="内容占位符 2"/>
          <p:cNvSpPr>
            <a:spLocks noGrp="1"/>
          </p:cNvSpPr>
          <p:nvPr>
            <p:ph idx="1"/>
          </p:nvPr>
        </p:nvSpPr>
        <p:spPr>
          <a:xfrm>
            <a:off x="500034" y="1357298"/>
            <a:ext cx="8229600" cy="1685923"/>
          </a:xfrm>
        </p:spPr>
        <p:txBody>
          <a:bodyPr>
            <a:normAutofit/>
          </a:bodyPr>
          <a:lstStyle/>
          <a:p>
            <a:r>
              <a:rPr lang="zh-CN" altLang="en-US" dirty="0"/>
              <a:t>因施肥不当或过多，导致枝叶徒长、倒伏、病虫害加重或烧苗、萎蔫等现象，轻者造成减产，重者整个植株死亡。</a:t>
            </a:r>
          </a:p>
        </p:txBody>
      </p:sp>
      <p:pic>
        <p:nvPicPr>
          <p:cNvPr id="1026" name="Picture 2" descr="F:\e 上课\专业实践\专业实践 小麦肥害、药害综合诊断及孕穗期形态考察\肥害\大田肥害.JPG"/>
          <p:cNvPicPr>
            <a:picLocks noChangeAspect="1" noChangeArrowheads="1"/>
          </p:cNvPicPr>
          <p:nvPr/>
        </p:nvPicPr>
        <p:blipFill>
          <a:blip r:embed="rId2"/>
          <a:srcRect/>
          <a:stretch>
            <a:fillRect/>
          </a:stretch>
        </p:blipFill>
        <p:spPr bwMode="auto">
          <a:xfrm>
            <a:off x="4572000" y="3357562"/>
            <a:ext cx="4246032" cy="3184524"/>
          </a:xfrm>
          <a:prstGeom prst="rect">
            <a:avLst/>
          </a:prstGeom>
          <a:noFill/>
        </p:spPr>
      </p:pic>
      <p:pic>
        <p:nvPicPr>
          <p:cNvPr id="1027" name="Picture 3" descr="F:\e 上课\专业实践\专业实践 小麦肥害、药害综合诊断及孕穗期形态考察\肥害\1(29).jpg"/>
          <p:cNvPicPr>
            <a:picLocks noChangeAspect="1" noChangeArrowheads="1"/>
          </p:cNvPicPr>
          <p:nvPr/>
        </p:nvPicPr>
        <p:blipFill>
          <a:blip r:embed="rId3"/>
          <a:srcRect r="48849"/>
          <a:stretch>
            <a:fillRect/>
          </a:stretch>
        </p:blipFill>
        <p:spPr bwMode="auto">
          <a:xfrm>
            <a:off x="1000100" y="3357562"/>
            <a:ext cx="3286148" cy="3273237"/>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467544" y="116632"/>
            <a:ext cx="3312369" cy="1143000"/>
          </a:xfrm>
        </p:spPr>
        <p:txBody>
          <a:bodyPr>
            <a:normAutofit/>
          </a:bodyPr>
          <a:lstStyle/>
          <a:p>
            <a:pPr eaLnBrk="1" hangingPunct="1"/>
            <a:r>
              <a:rPr lang="zh-CN" altLang="en-US" sz="2800" b="1" dirty="0">
                <a:solidFill>
                  <a:srgbClr val="FF3300"/>
                </a:solidFill>
              </a:rPr>
              <a:t>高产田</a:t>
            </a:r>
            <a:r>
              <a:rPr lang="en-US" altLang="zh-CN" sz="2800" b="1" dirty="0">
                <a:solidFill>
                  <a:srgbClr val="FF3300"/>
                </a:solidFill>
              </a:rPr>
              <a:t>,</a:t>
            </a:r>
            <a:r>
              <a:rPr lang="zh-CN" altLang="en-US" sz="2800" b="1" dirty="0">
                <a:solidFill>
                  <a:srgbClr val="FF3300"/>
                </a:solidFill>
              </a:rPr>
              <a:t>透光性好</a:t>
            </a:r>
          </a:p>
        </p:txBody>
      </p:sp>
      <p:pic>
        <p:nvPicPr>
          <p:cNvPr id="305155" name="Picture 3"/>
          <p:cNvPicPr>
            <a:picLocks noGrp="1" noChangeAspect="1" noChangeArrowheads="1"/>
          </p:cNvPicPr>
          <p:nvPr>
            <p:ph type="body" idx="1"/>
          </p:nvPr>
        </p:nvPicPr>
        <p:blipFill>
          <a:blip r:embed="rId2">
            <a:extLst>
              <a:ext uri="{28A0092B-C50C-407E-A947-70E740481C1C}">
                <a14:useLocalDpi xmlns="" xmlns:a14="http://schemas.microsoft.com/office/drawing/2010/main" val="0"/>
              </a:ext>
            </a:extLst>
          </a:blip>
          <a:srcRect/>
          <a:stretch>
            <a:fillRect/>
          </a:stretch>
        </p:blipFill>
        <p:spPr>
          <a:xfrm>
            <a:off x="1" y="1335088"/>
            <a:ext cx="5901104" cy="5522912"/>
          </a:xfrm>
        </p:spPr>
      </p:pic>
      <p:pic>
        <p:nvPicPr>
          <p:cNvPr id="305156"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208" y="0"/>
            <a:ext cx="4580792" cy="4446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24912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1956" name="Picture 4" descr="扬麦10号"/>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707878" y="2997200"/>
            <a:ext cx="443865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1957"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 y="2997200"/>
            <a:ext cx="4705350" cy="386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矩形 3"/>
          <p:cNvSpPr/>
          <p:nvPr/>
        </p:nvSpPr>
        <p:spPr>
          <a:xfrm>
            <a:off x="395536" y="404664"/>
            <a:ext cx="8352928" cy="2308324"/>
          </a:xfrm>
          <a:prstGeom prst="rect">
            <a:avLst/>
          </a:prstGeom>
        </p:spPr>
        <p:txBody>
          <a:bodyPr wrap="square">
            <a:spAutoFit/>
          </a:bodyPr>
          <a:lstStyle/>
          <a:p>
            <a:pPr marL="285750" indent="-285750">
              <a:lnSpc>
                <a:spcPct val="150000"/>
              </a:lnSpc>
              <a:buClr>
                <a:srgbClr val="FF0000"/>
              </a:buClr>
              <a:buFont typeface="Wingdings" panose="05000000000000000000" pitchFamily="2" charset="2"/>
              <a:buChar char="Ø"/>
            </a:pPr>
            <a:r>
              <a:rPr lang="zh-CN" altLang="en-US" sz="2400" b="1" dirty="0">
                <a:solidFill>
                  <a:srgbClr val="7030A0"/>
                </a:solidFill>
                <a:latin typeface="+mn-ea"/>
              </a:rPr>
              <a:t>春后管理的重点是适时适量施用拔节肥和孕穗肥</a:t>
            </a:r>
            <a:endParaRPr lang="en-US" altLang="zh-CN" sz="2400" b="1" dirty="0">
              <a:solidFill>
                <a:srgbClr val="7030A0"/>
              </a:solidFill>
              <a:latin typeface="+mn-ea"/>
            </a:endParaRPr>
          </a:p>
          <a:p>
            <a:pPr marL="285750" indent="-285750">
              <a:lnSpc>
                <a:spcPct val="150000"/>
              </a:lnSpc>
              <a:buClr>
                <a:srgbClr val="FF0000"/>
              </a:buClr>
              <a:buFont typeface="Wingdings" panose="05000000000000000000" pitchFamily="2" charset="2"/>
              <a:buChar char="Ø"/>
            </a:pPr>
            <a:r>
              <a:rPr lang="zh-CN" altLang="en-US" sz="2400" b="1" dirty="0">
                <a:solidFill>
                  <a:srgbClr val="7030A0"/>
                </a:solidFill>
                <a:latin typeface="+mn-ea"/>
              </a:rPr>
              <a:t>应针对小麦生产中常出现的干旱、湿害、冷害、后期高温逼熟等灾害及时采用抗逆应变技术。并做好小麦病虫草害无公害防治。</a:t>
            </a:r>
            <a:endParaRPr lang="zh-CN" altLang="en-US" sz="2400" dirty="0">
              <a:solidFill>
                <a:srgbClr val="7030A0"/>
              </a:solidFill>
            </a:endParaRPr>
          </a:p>
        </p:txBody>
      </p:sp>
    </p:spTree>
    <p:extLst>
      <p:ext uri="{BB962C8B-B14F-4D97-AF65-F5344CB8AC3E}">
        <p14:creationId xmlns="" xmlns:p14="http://schemas.microsoft.com/office/powerpoint/2010/main" val="3873265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6632"/>
            <a:ext cx="8229600" cy="1143000"/>
          </a:xfrm>
        </p:spPr>
        <p:txBody>
          <a:bodyPr/>
          <a:lstStyle/>
          <a:p>
            <a:r>
              <a:rPr lang="zh-CN" altLang="en-US" b="1" dirty="0"/>
              <a:t>作业</a:t>
            </a:r>
          </a:p>
        </p:txBody>
      </p:sp>
      <p:sp>
        <p:nvSpPr>
          <p:cNvPr id="3" name="内容占位符 2"/>
          <p:cNvSpPr>
            <a:spLocks noGrp="1"/>
          </p:cNvSpPr>
          <p:nvPr>
            <p:ph idx="1"/>
          </p:nvPr>
        </p:nvSpPr>
        <p:spPr>
          <a:xfrm>
            <a:off x="518864" y="1124744"/>
            <a:ext cx="8445624" cy="5544616"/>
          </a:xfrm>
        </p:spPr>
        <p:txBody>
          <a:bodyPr>
            <a:normAutofit/>
          </a:bodyPr>
          <a:lstStyle/>
          <a:p>
            <a:pPr marL="0" indent="0">
              <a:buNone/>
            </a:pPr>
            <a:r>
              <a:rPr lang="en-US" altLang="zh-CN" sz="2400" b="1" dirty="0">
                <a:solidFill>
                  <a:srgbClr val="7030A0"/>
                </a:solidFill>
              </a:rPr>
              <a:t>1</a:t>
            </a:r>
            <a:r>
              <a:rPr lang="zh-CN" altLang="en-US" sz="2400" b="1" dirty="0">
                <a:solidFill>
                  <a:srgbClr val="7030A0"/>
                </a:solidFill>
              </a:rPr>
              <a:t>、学会计算试验小区施肥量</a:t>
            </a:r>
            <a:endParaRPr lang="en-US" altLang="zh-CN" sz="2400" b="1" dirty="0">
              <a:solidFill>
                <a:srgbClr val="7030A0"/>
              </a:solidFill>
            </a:endParaRPr>
          </a:p>
          <a:p>
            <a:pPr marL="0" indent="0">
              <a:lnSpc>
                <a:spcPts val="3000"/>
              </a:lnSpc>
              <a:buNone/>
            </a:pPr>
            <a:r>
              <a:rPr lang="zh-CN" altLang="en-US" sz="2000" b="1" dirty="0"/>
              <a:t>　　</a:t>
            </a:r>
            <a:r>
              <a:rPr lang="zh-CN" altLang="zh-CN" sz="1800" b="1" dirty="0">
                <a:latin typeface="Times New Roman" panose="02020603050405020304" pitchFamily="18" charset="0"/>
                <a:cs typeface="Times New Roman" panose="02020603050405020304" pitchFamily="18" charset="0"/>
              </a:rPr>
              <a:t>品种选用烟农</a:t>
            </a:r>
            <a:r>
              <a:rPr lang="en-US" altLang="zh-CN" sz="1800" b="1" dirty="0">
                <a:latin typeface="Times New Roman" panose="02020603050405020304" pitchFamily="18" charset="0"/>
                <a:cs typeface="Times New Roman" panose="02020603050405020304" pitchFamily="18" charset="0"/>
              </a:rPr>
              <a:t>19</a:t>
            </a:r>
            <a:r>
              <a:rPr lang="zh-CN" altLang="zh-CN" sz="1800" b="1" dirty="0">
                <a:latin typeface="Times New Roman" panose="02020603050405020304" pitchFamily="18" charset="0"/>
                <a:cs typeface="Times New Roman" panose="02020603050405020304" pitchFamily="18" charset="0"/>
              </a:rPr>
              <a:t>，</a:t>
            </a:r>
            <a:r>
              <a:rPr lang="zh-CN" altLang="en-US" sz="1800" b="1" dirty="0">
                <a:latin typeface="Times New Roman" panose="02020603050405020304" pitchFamily="18" charset="0"/>
                <a:cs typeface="Times New Roman" panose="02020603050405020304" pitchFamily="18" charset="0"/>
              </a:rPr>
              <a:t>总</a:t>
            </a:r>
            <a:r>
              <a:rPr lang="zh-CN" altLang="zh-CN" sz="1800" b="1" dirty="0">
                <a:latin typeface="Times New Roman" panose="02020603050405020304" pitchFamily="18" charset="0"/>
                <a:cs typeface="Times New Roman" panose="02020603050405020304" pitchFamily="18" charset="0"/>
              </a:rPr>
              <a:t>施氮量</a:t>
            </a:r>
            <a:r>
              <a:rPr lang="en-US" altLang="zh-CN" sz="1800" b="1" dirty="0">
                <a:latin typeface="Times New Roman" panose="02020603050405020304" pitchFamily="18" charset="0"/>
                <a:cs typeface="Times New Roman" panose="02020603050405020304" pitchFamily="18" charset="0"/>
              </a:rPr>
              <a:t>180 kg/ha</a:t>
            </a:r>
            <a:r>
              <a:rPr lang="zh-CN" altLang="en-US" sz="1800" b="1" dirty="0">
                <a:latin typeface="Times New Roman" panose="02020603050405020304" pitchFamily="18" charset="0"/>
                <a:cs typeface="Times New Roman" panose="02020603050405020304" pitchFamily="18" charset="0"/>
              </a:rPr>
              <a:t>，</a:t>
            </a:r>
            <a:r>
              <a:rPr lang="zh-CN" altLang="zh-CN" sz="1800" b="1" dirty="0">
                <a:latin typeface="Times New Roman" panose="02020603050405020304" pitchFamily="18" charset="0"/>
                <a:cs typeface="Times New Roman" panose="02020603050405020304" pitchFamily="18" charset="0"/>
              </a:rPr>
              <a:t>设基肥</a:t>
            </a:r>
            <a:r>
              <a:rPr lang="en-US" altLang="zh-CN" sz="1800" b="1" dirty="0">
                <a:latin typeface="Times New Roman" panose="02020603050405020304" pitchFamily="18" charset="0"/>
                <a:cs typeface="Times New Roman" panose="02020603050405020304" pitchFamily="18" charset="0"/>
              </a:rPr>
              <a:t>:</a:t>
            </a:r>
            <a:r>
              <a:rPr lang="zh-CN" altLang="zh-CN" sz="1800" b="1" dirty="0">
                <a:latin typeface="Times New Roman" panose="02020603050405020304" pitchFamily="18" charset="0"/>
                <a:cs typeface="Times New Roman" panose="02020603050405020304" pitchFamily="18" charset="0"/>
              </a:rPr>
              <a:t>平衡肥</a:t>
            </a:r>
            <a:r>
              <a:rPr lang="en-US" altLang="zh-CN" sz="1800" b="1" dirty="0">
                <a:latin typeface="Times New Roman" panose="02020603050405020304" pitchFamily="18" charset="0"/>
                <a:cs typeface="Times New Roman" panose="02020603050405020304" pitchFamily="18" charset="0"/>
              </a:rPr>
              <a:t>:</a:t>
            </a:r>
            <a:r>
              <a:rPr lang="zh-CN" altLang="en-US" sz="1800" b="1" dirty="0">
                <a:latin typeface="Times New Roman" panose="02020603050405020304" pitchFamily="18" charset="0"/>
                <a:cs typeface="Times New Roman" panose="02020603050405020304" pitchFamily="18" charset="0"/>
              </a:rPr>
              <a:t>拔节</a:t>
            </a:r>
            <a:r>
              <a:rPr lang="zh-CN" altLang="zh-CN" sz="1800" b="1" dirty="0">
                <a:latin typeface="Times New Roman" panose="02020603050405020304" pitchFamily="18" charset="0"/>
                <a:cs typeface="Times New Roman" panose="02020603050405020304" pitchFamily="18" charset="0"/>
              </a:rPr>
              <a:t>肥</a:t>
            </a:r>
            <a:r>
              <a:rPr lang="en-US" altLang="zh-CN" sz="1800" b="1" dirty="0">
                <a:latin typeface="Times New Roman" panose="02020603050405020304" pitchFamily="18" charset="0"/>
                <a:cs typeface="Times New Roman" panose="02020603050405020304" pitchFamily="18" charset="0"/>
              </a:rPr>
              <a:t>:</a:t>
            </a:r>
            <a:r>
              <a:rPr lang="zh-CN" altLang="en-US" sz="1800" b="1" dirty="0">
                <a:latin typeface="Times New Roman" panose="02020603050405020304" pitchFamily="18" charset="0"/>
                <a:cs typeface="Times New Roman" panose="02020603050405020304" pitchFamily="18" charset="0"/>
              </a:rPr>
              <a:t>孕穗肥为</a:t>
            </a:r>
            <a:r>
              <a:rPr lang="en-US" altLang="zh-CN" sz="1800" b="1" dirty="0">
                <a:latin typeface="Times New Roman" panose="02020603050405020304" pitchFamily="18" charset="0"/>
                <a:cs typeface="Times New Roman" panose="02020603050405020304" pitchFamily="18" charset="0"/>
              </a:rPr>
              <a:t>3:1:4:2 ,</a:t>
            </a:r>
            <a:r>
              <a:rPr lang="zh-CN" altLang="zh-CN" sz="1800" b="1" dirty="0">
                <a:latin typeface="Times New Roman" panose="02020603050405020304" pitchFamily="18" charset="0"/>
                <a:cs typeface="Times New Roman" panose="02020603050405020304" pitchFamily="18" charset="0"/>
              </a:rPr>
              <a:t>磷</a:t>
            </a:r>
            <a:r>
              <a:rPr lang="en-US" altLang="zh-CN" sz="1800" b="1" dirty="0">
                <a:latin typeface="Times New Roman" panose="02020603050405020304" pitchFamily="18" charset="0"/>
                <a:cs typeface="Times New Roman" panose="02020603050405020304" pitchFamily="18" charset="0"/>
              </a:rPr>
              <a:t>(P</a:t>
            </a:r>
            <a:r>
              <a:rPr lang="en-US" altLang="zh-CN" sz="1800" b="1" baseline="-25000" dirty="0">
                <a:latin typeface="Times New Roman" panose="02020603050405020304" pitchFamily="18" charset="0"/>
                <a:cs typeface="Times New Roman" panose="02020603050405020304" pitchFamily="18" charset="0"/>
              </a:rPr>
              <a:t>2</a:t>
            </a:r>
            <a:r>
              <a:rPr lang="en-US" altLang="zh-CN" sz="1800" b="1" dirty="0">
                <a:latin typeface="Times New Roman" panose="02020603050405020304" pitchFamily="18" charset="0"/>
                <a:cs typeface="Times New Roman" panose="02020603050405020304" pitchFamily="18" charset="0"/>
              </a:rPr>
              <a:t>O</a:t>
            </a:r>
            <a:r>
              <a:rPr lang="en-US" altLang="zh-CN" sz="1800" b="1" baseline="-25000" dirty="0">
                <a:latin typeface="Times New Roman" panose="02020603050405020304" pitchFamily="18" charset="0"/>
                <a:cs typeface="Times New Roman" panose="02020603050405020304" pitchFamily="18" charset="0"/>
              </a:rPr>
              <a:t>5</a:t>
            </a:r>
            <a:r>
              <a:rPr lang="en-US" altLang="zh-CN" sz="1800" b="1" dirty="0">
                <a:latin typeface="Times New Roman" panose="02020603050405020304" pitchFamily="18" charset="0"/>
                <a:cs typeface="Times New Roman" panose="02020603050405020304" pitchFamily="18" charset="0"/>
              </a:rPr>
              <a:t>)</a:t>
            </a:r>
            <a:r>
              <a:rPr lang="zh-CN" altLang="zh-CN" sz="1800" b="1" dirty="0">
                <a:latin typeface="Times New Roman" panose="02020603050405020304" pitchFamily="18" charset="0"/>
                <a:cs typeface="Times New Roman" panose="02020603050405020304" pitchFamily="18" charset="0"/>
              </a:rPr>
              <a:t>、钾</a:t>
            </a:r>
            <a:r>
              <a:rPr lang="en-US" altLang="zh-CN" sz="1800" b="1" dirty="0">
                <a:latin typeface="Times New Roman" panose="02020603050405020304" pitchFamily="18" charset="0"/>
                <a:cs typeface="Times New Roman" panose="02020603050405020304" pitchFamily="18" charset="0"/>
              </a:rPr>
              <a:t>(K</a:t>
            </a:r>
            <a:r>
              <a:rPr lang="en-US" altLang="zh-CN" sz="1800" b="1" baseline="-25000" dirty="0">
                <a:latin typeface="Times New Roman" panose="02020603050405020304" pitchFamily="18" charset="0"/>
                <a:cs typeface="Times New Roman" panose="02020603050405020304" pitchFamily="18" charset="0"/>
              </a:rPr>
              <a:t>2</a:t>
            </a:r>
            <a:r>
              <a:rPr lang="en-US" altLang="zh-CN" sz="1800" b="1" dirty="0">
                <a:latin typeface="Times New Roman" panose="02020603050405020304" pitchFamily="18" charset="0"/>
                <a:cs typeface="Times New Roman" panose="02020603050405020304" pitchFamily="18" charset="0"/>
              </a:rPr>
              <a:t>O)</a:t>
            </a:r>
            <a:r>
              <a:rPr lang="zh-CN" altLang="en-US" sz="1800" b="1" dirty="0">
                <a:latin typeface="Times New Roman" panose="02020603050405020304" pitchFamily="18" charset="0"/>
                <a:cs typeface="Times New Roman" panose="02020603050405020304" pitchFamily="18" charset="0"/>
              </a:rPr>
              <a:t>肥施用量各</a:t>
            </a:r>
            <a:r>
              <a:rPr lang="en-US" altLang="zh-CN" sz="1800" b="1" dirty="0">
                <a:latin typeface="Times New Roman" panose="02020603050405020304" pitchFamily="18" charset="0"/>
                <a:cs typeface="Times New Roman" panose="02020603050405020304" pitchFamily="18" charset="0"/>
              </a:rPr>
              <a:t>90 kg/ha </a:t>
            </a:r>
            <a:r>
              <a:rPr lang="zh-CN" altLang="zh-CN" sz="1800" b="1" dirty="0">
                <a:latin typeface="Times New Roman" panose="02020603050405020304" pitchFamily="18" charset="0"/>
                <a:cs typeface="Times New Roman" panose="02020603050405020304" pitchFamily="18" charset="0"/>
              </a:rPr>
              <a:t>，</a:t>
            </a:r>
            <a:r>
              <a:rPr lang="zh-CN" altLang="en-US" sz="1800" b="1" dirty="0">
                <a:latin typeface="Times New Roman" panose="02020603050405020304" pitchFamily="18" charset="0"/>
                <a:cs typeface="Times New Roman" panose="02020603050405020304" pitchFamily="18" charset="0"/>
              </a:rPr>
              <a:t>基肥</a:t>
            </a:r>
            <a:r>
              <a:rPr lang="en-US" altLang="zh-CN" sz="1800" b="1" dirty="0">
                <a:latin typeface="Times New Roman" panose="02020603050405020304" pitchFamily="18" charset="0"/>
                <a:cs typeface="Times New Roman" panose="02020603050405020304" pitchFamily="18" charset="0"/>
              </a:rPr>
              <a:t>:</a:t>
            </a:r>
            <a:r>
              <a:rPr lang="zh-CN" altLang="en-US" sz="1800" b="1" dirty="0">
                <a:latin typeface="Times New Roman" panose="02020603050405020304" pitchFamily="18" charset="0"/>
                <a:cs typeface="Times New Roman" panose="02020603050405020304" pitchFamily="18" charset="0"/>
              </a:rPr>
              <a:t>拔节肥</a:t>
            </a:r>
            <a:r>
              <a:rPr lang="en-US" altLang="zh-CN" sz="1800" b="1" dirty="0">
                <a:latin typeface="Times New Roman" panose="02020603050405020304" pitchFamily="18" charset="0"/>
                <a:cs typeface="Times New Roman" panose="02020603050405020304" pitchFamily="18" charset="0"/>
              </a:rPr>
              <a:t>5 : 5</a:t>
            </a:r>
            <a:r>
              <a:rPr lang="zh-CN" altLang="en-US" sz="1800" b="1" dirty="0">
                <a:latin typeface="Times New Roman" panose="02020603050405020304" pitchFamily="18" charset="0"/>
                <a:cs typeface="Times New Roman" panose="02020603050405020304" pitchFamily="18" charset="0"/>
              </a:rPr>
              <a:t>，</a:t>
            </a:r>
            <a:r>
              <a:rPr lang="zh-CN" altLang="zh-CN" sz="1800" b="1" dirty="0">
                <a:latin typeface="Times New Roman" panose="02020603050405020304" pitchFamily="18" charset="0"/>
                <a:cs typeface="Times New Roman" panose="02020603050405020304" pitchFamily="18" charset="0"/>
              </a:rPr>
              <a:t>基本苗</a:t>
            </a:r>
            <a:r>
              <a:rPr lang="en-US" altLang="zh-CN" sz="1800" b="1" dirty="0">
                <a:latin typeface="Times New Roman" panose="02020603050405020304" pitchFamily="18" charset="0"/>
                <a:cs typeface="Times New Roman" panose="02020603050405020304" pitchFamily="18" charset="0"/>
              </a:rPr>
              <a:t>180</a:t>
            </a:r>
            <a:r>
              <a:rPr lang="zh-CN" altLang="zh-CN" sz="1800" b="1" dirty="0">
                <a:latin typeface="Times New Roman" panose="02020603050405020304" pitchFamily="18" charset="0"/>
                <a:cs typeface="Times New Roman" panose="02020603050405020304" pitchFamily="18" charset="0"/>
              </a:rPr>
              <a:t>万</a:t>
            </a:r>
            <a:r>
              <a:rPr lang="en-US" altLang="zh-CN" sz="1800" b="1" dirty="0">
                <a:latin typeface="Times New Roman" panose="02020603050405020304" pitchFamily="18" charset="0"/>
                <a:cs typeface="Times New Roman" panose="02020603050405020304" pitchFamily="18" charset="0"/>
              </a:rPr>
              <a:t>/ha</a:t>
            </a:r>
            <a:r>
              <a:rPr lang="zh-CN" altLang="zh-CN" sz="1800" b="1" dirty="0">
                <a:latin typeface="Times New Roman" panose="02020603050405020304" pitchFamily="18" charset="0"/>
                <a:cs typeface="Times New Roman" panose="02020603050405020304" pitchFamily="18" charset="0"/>
              </a:rPr>
              <a:t>，人工条播，行距为</a:t>
            </a:r>
            <a:r>
              <a:rPr lang="en-US" altLang="zh-CN" sz="1800" b="1" dirty="0">
                <a:latin typeface="Times New Roman" panose="02020603050405020304" pitchFamily="18" charset="0"/>
                <a:cs typeface="Times New Roman" panose="02020603050405020304" pitchFamily="18" charset="0"/>
              </a:rPr>
              <a:t>30cm</a:t>
            </a:r>
            <a:r>
              <a:rPr lang="zh-CN" altLang="zh-CN" sz="1800" b="1" dirty="0">
                <a:latin typeface="Times New Roman" panose="02020603050405020304" pitchFamily="18" charset="0"/>
                <a:cs typeface="Times New Roman" panose="02020603050405020304" pitchFamily="18" charset="0"/>
              </a:rPr>
              <a:t>，</a:t>
            </a:r>
            <a:r>
              <a:rPr lang="zh-CN" altLang="en-US" sz="1800" b="1" dirty="0">
                <a:latin typeface="Times New Roman" panose="02020603050405020304" pitchFamily="18" charset="0"/>
                <a:cs typeface="Times New Roman" panose="02020603050405020304" pitchFamily="18" charset="0"/>
              </a:rPr>
              <a:t>小</a:t>
            </a:r>
            <a:r>
              <a:rPr lang="zh-CN" altLang="zh-CN" sz="1800" b="1" dirty="0">
                <a:latin typeface="Times New Roman" panose="02020603050405020304" pitchFamily="18" charset="0"/>
                <a:cs typeface="Times New Roman" panose="02020603050405020304" pitchFamily="18" charset="0"/>
              </a:rPr>
              <a:t>区面积为</a:t>
            </a:r>
            <a:r>
              <a:rPr lang="en-US" altLang="zh-CN" sz="1800" b="1" dirty="0">
                <a:latin typeface="Times New Roman" panose="02020603050405020304" pitchFamily="18" charset="0"/>
                <a:cs typeface="Times New Roman" panose="02020603050405020304" pitchFamily="18" charset="0"/>
              </a:rPr>
              <a:t>18m</a:t>
            </a:r>
            <a:r>
              <a:rPr lang="en-US" altLang="zh-CN" sz="1800" b="1" baseline="30000" dirty="0">
                <a:latin typeface="Times New Roman" panose="02020603050405020304" pitchFamily="18" charset="0"/>
                <a:cs typeface="Times New Roman" panose="02020603050405020304" pitchFamily="18" charset="0"/>
              </a:rPr>
              <a:t>2</a:t>
            </a:r>
            <a:r>
              <a:rPr lang="zh-CN" altLang="zh-CN" sz="1800" b="1" dirty="0">
                <a:latin typeface="Times New Roman" panose="02020603050405020304" pitchFamily="18" charset="0"/>
                <a:cs typeface="Times New Roman" panose="02020603050405020304" pitchFamily="18" charset="0"/>
              </a:rPr>
              <a:t>。</a:t>
            </a:r>
            <a:endParaRPr lang="en-US" altLang="zh-CN" sz="1800" b="1" dirty="0">
              <a:latin typeface="Times New Roman" panose="02020603050405020304" pitchFamily="18" charset="0"/>
              <a:cs typeface="Times New Roman" panose="02020603050405020304" pitchFamily="18" charset="0"/>
            </a:endParaRPr>
          </a:p>
          <a:p>
            <a:pPr marL="0" indent="0">
              <a:lnSpc>
                <a:spcPts val="3000"/>
              </a:lnSpc>
              <a:buNone/>
            </a:pPr>
            <a:r>
              <a:rPr lang="zh-CN" altLang="en-US" sz="1800" b="1" dirty="0">
                <a:latin typeface="Times New Roman" panose="02020603050405020304" pitchFamily="18" charset="0"/>
                <a:cs typeface="Times New Roman" panose="02020603050405020304" pitchFamily="18" charset="0"/>
              </a:rPr>
              <a:t>　　氮肥选用尿素（含氮率</a:t>
            </a:r>
            <a:r>
              <a:rPr lang="en-US" altLang="zh-CN" sz="1800" b="1" dirty="0">
                <a:latin typeface="Times New Roman" panose="02020603050405020304" pitchFamily="18" charset="0"/>
                <a:cs typeface="Times New Roman" panose="02020603050405020304" pitchFamily="18" charset="0"/>
              </a:rPr>
              <a:t>46%</a:t>
            </a:r>
            <a:r>
              <a:rPr lang="zh-CN" altLang="en-US" sz="1800" b="1" dirty="0">
                <a:latin typeface="Times New Roman" panose="02020603050405020304" pitchFamily="18" charset="0"/>
                <a:cs typeface="Times New Roman" panose="02020603050405020304" pitchFamily="18" charset="0"/>
              </a:rPr>
              <a:t>），磷肥选用磷二铵（有效磷</a:t>
            </a:r>
            <a:r>
              <a:rPr lang="en-US" altLang="zh-CN" sz="1800" b="1" dirty="0">
                <a:latin typeface="Times New Roman" panose="02020603050405020304" pitchFamily="18" charset="0"/>
                <a:cs typeface="Times New Roman" panose="02020603050405020304" pitchFamily="18" charset="0"/>
              </a:rPr>
              <a:t>44%</a:t>
            </a:r>
            <a:r>
              <a:rPr lang="zh-CN" altLang="en-US" sz="1800" b="1" dirty="0">
                <a:latin typeface="Times New Roman" panose="02020603050405020304" pitchFamily="18" charset="0"/>
                <a:cs typeface="Times New Roman" panose="02020603050405020304" pitchFamily="18" charset="0"/>
              </a:rPr>
              <a:t>，含Ｎ</a:t>
            </a:r>
            <a:r>
              <a:rPr lang="en-US" altLang="zh-CN" sz="1800" b="1" dirty="0">
                <a:latin typeface="Times New Roman" panose="02020603050405020304" pitchFamily="18" charset="0"/>
                <a:cs typeface="Times New Roman" panose="02020603050405020304" pitchFamily="18" charset="0"/>
              </a:rPr>
              <a:t>13%</a:t>
            </a:r>
            <a:r>
              <a:rPr lang="zh-CN" altLang="en-US" sz="1800" b="1" dirty="0">
                <a:latin typeface="Times New Roman" panose="02020603050405020304" pitchFamily="18" charset="0"/>
                <a:cs typeface="Times New Roman" panose="02020603050405020304" pitchFamily="18" charset="0"/>
              </a:rPr>
              <a:t>）</a:t>
            </a:r>
            <a:r>
              <a:rPr lang="en-US" altLang="zh-CN" sz="1800" b="1" dirty="0">
                <a:latin typeface="Times New Roman" panose="02020603050405020304" pitchFamily="18" charset="0"/>
                <a:cs typeface="Times New Roman" panose="02020603050405020304" pitchFamily="18" charset="0"/>
              </a:rPr>
              <a:t>,</a:t>
            </a:r>
            <a:r>
              <a:rPr lang="zh-CN" altLang="en-US" sz="1800" b="1" dirty="0">
                <a:latin typeface="Times New Roman" panose="02020603050405020304" pitchFamily="18" charset="0"/>
                <a:cs typeface="Times New Roman" panose="02020603050405020304" pitchFamily="18" charset="0"/>
              </a:rPr>
              <a:t>钾肥选用氯化钾（有效钾</a:t>
            </a:r>
            <a:r>
              <a:rPr lang="en-US" altLang="zh-CN" sz="1800" b="1" dirty="0">
                <a:latin typeface="Times New Roman" panose="02020603050405020304" pitchFamily="18" charset="0"/>
                <a:cs typeface="Times New Roman" panose="02020603050405020304" pitchFamily="18" charset="0"/>
              </a:rPr>
              <a:t>60%</a:t>
            </a:r>
            <a:r>
              <a:rPr lang="zh-CN" altLang="en-US" sz="1800" b="1" dirty="0">
                <a:latin typeface="Times New Roman" panose="02020603050405020304" pitchFamily="18" charset="0"/>
                <a:cs typeface="Times New Roman" panose="02020603050405020304" pitchFamily="18" charset="0"/>
              </a:rPr>
              <a:t>），请问这个小区基肥、平衡肥、拔节肥、孕穗肥氮、磷、钾肥各称多少克？</a:t>
            </a:r>
            <a:endParaRPr lang="en-US" altLang="zh-CN" sz="1800" b="1" dirty="0">
              <a:latin typeface="Times New Roman" panose="02020603050405020304" pitchFamily="18" charset="0"/>
              <a:cs typeface="Times New Roman" panose="02020603050405020304" pitchFamily="18" charset="0"/>
            </a:endParaRPr>
          </a:p>
          <a:p>
            <a:pPr marL="0" indent="0">
              <a:lnSpc>
                <a:spcPts val="3000"/>
              </a:lnSpc>
              <a:buNone/>
            </a:pPr>
            <a:endParaRPr lang="en-US" altLang="zh-CN" sz="2000" b="1" dirty="0">
              <a:latin typeface="Times New Roman" panose="02020603050405020304" pitchFamily="18" charset="0"/>
              <a:cs typeface="Times New Roman" panose="02020603050405020304" pitchFamily="18" charset="0"/>
            </a:endParaRPr>
          </a:p>
          <a:p>
            <a:pPr marL="0" indent="0">
              <a:buNone/>
            </a:pPr>
            <a:endParaRPr lang="en-US" altLang="zh-CN" sz="2400" b="1" dirty="0">
              <a:solidFill>
                <a:srgbClr val="7030A0"/>
              </a:solidFill>
            </a:endParaRPr>
          </a:p>
          <a:p>
            <a:pPr marL="0" indent="0">
              <a:buNone/>
            </a:pPr>
            <a:endParaRPr lang="en-US" altLang="zh-CN" sz="2400" b="1" dirty="0">
              <a:solidFill>
                <a:srgbClr val="7030A0"/>
              </a:solidFill>
            </a:endParaRPr>
          </a:p>
          <a:p>
            <a:pPr marL="0" indent="0">
              <a:buNone/>
            </a:pPr>
            <a:endParaRPr lang="en-US" altLang="zh-CN" sz="2000" b="1" dirty="0">
              <a:solidFill>
                <a:schemeClr val="bg2">
                  <a:lumMod val="10000"/>
                </a:schemeClr>
              </a:solidFill>
            </a:endParaRPr>
          </a:p>
          <a:p>
            <a:pPr marL="0" indent="0">
              <a:buNone/>
            </a:pPr>
            <a:endParaRPr lang="zh-CN" altLang="en-US" b="1" dirty="0"/>
          </a:p>
        </p:txBody>
      </p:sp>
      <p:graphicFrame>
        <p:nvGraphicFramePr>
          <p:cNvPr id="5" name="对象 4"/>
          <p:cNvGraphicFramePr>
            <a:graphicFrameLocks noChangeAspect="1"/>
          </p:cNvGraphicFramePr>
          <p:nvPr>
            <p:extLst/>
          </p:nvPr>
        </p:nvGraphicFramePr>
        <p:xfrm>
          <a:off x="2051720" y="4077072"/>
          <a:ext cx="5697510" cy="1152128"/>
        </p:xfrm>
        <a:graphic>
          <a:graphicData uri="http://schemas.openxmlformats.org/presentationml/2006/ole">
            <p:oleObj spid="_x0000_s27656" name="工作表" r:id="rId3" imgW="3438450" imgH="695235" progId="Excel.Sheet.12">
              <p:embed/>
            </p:oleObj>
          </a:graphicData>
        </a:graphic>
      </p:graphicFrame>
    </p:spTree>
    <p:extLst>
      <p:ext uri="{BB962C8B-B14F-4D97-AF65-F5344CB8AC3E}">
        <p14:creationId xmlns="" xmlns:p14="http://schemas.microsoft.com/office/powerpoint/2010/main" val="1130115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常见肥害及原因</a:t>
            </a:r>
          </a:p>
        </p:txBody>
      </p:sp>
      <p:sp>
        <p:nvSpPr>
          <p:cNvPr id="3" name="内容占位符 2"/>
          <p:cNvSpPr>
            <a:spLocks noGrp="1"/>
          </p:cNvSpPr>
          <p:nvPr>
            <p:ph idx="1"/>
          </p:nvPr>
        </p:nvSpPr>
        <p:spPr>
          <a:xfrm>
            <a:off x="457200" y="1285860"/>
            <a:ext cx="8229600" cy="4525963"/>
          </a:xfrm>
        </p:spPr>
        <p:txBody>
          <a:bodyPr/>
          <a:lstStyle/>
          <a:p>
            <a:r>
              <a:rPr lang="zh-CN" altLang="en-US" b="1" dirty="0"/>
              <a:t>脱水型肥害</a:t>
            </a:r>
            <a:endParaRPr lang="en-US" altLang="zh-CN" b="1" dirty="0"/>
          </a:p>
          <a:p>
            <a:pPr indent="0">
              <a:buNone/>
            </a:pPr>
            <a:r>
              <a:rPr lang="zh-CN" altLang="en-US" dirty="0"/>
              <a:t>原因：施肥过多或土壤水分不足，施肥后土壤内肥料溶液浓度过大，引起细胞内水分反渗透，造成脱水。</a:t>
            </a:r>
            <a:endParaRPr lang="en-US" altLang="zh-CN" dirty="0"/>
          </a:p>
          <a:p>
            <a:pPr indent="0">
              <a:buNone/>
            </a:pPr>
            <a:r>
              <a:rPr lang="zh-CN" altLang="en-US" dirty="0"/>
              <a:t>表现：萎蔫，似霜冻或开水烫的一样，轻者影响生长发育，重者全株死亡。</a:t>
            </a:r>
          </a:p>
        </p:txBody>
      </p:sp>
      <p:pic>
        <p:nvPicPr>
          <p:cNvPr id="2050" name="Picture 2" descr="F:\e 上课\专业实践\专业实践 小麦肥害、药害综合诊断及孕穗期形态考察\肥害\2014-03-10-09-02-08.jpg"/>
          <p:cNvPicPr>
            <a:picLocks noChangeAspect="1" noChangeArrowheads="1"/>
          </p:cNvPicPr>
          <p:nvPr/>
        </p:nvPicPr>
        <p:blipFill>
          <a:blip r:embed="rId2"/>
          <a:srcRect b="28028"/>
          <a:stretch>
            <a:fillRect/>
          </a:stretch>
        </p:blipFill>
        <p:spPr bwMode="auto">
          <a:xfrm>
            <a:off x="4641628" y="4572008"/>
            <a:ext cx="4502372" cy="228599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57232"/>
            <a:ext cx="8229600" cy="4525963"/>
          </a:xfrm>
        </p:spPr>
        <p:txBody>
          <a:bodyPr/>
          <a:lstStyle/>
          <a:p>
            <a:r>
              <a:rPr lang="zh-CN" altLang="en-US" b="1" dirty="0"/>
              <a:t>熏伤型肥害</a:t>
            </a:r>
            <a:endParaRPr lang="en-US" altLang="zh-CN" b="1" dirty="0"/>
          </a:p>
          <a:p>
            <a:pPr indent="0">
              <a:buNone/>
            </a:pPr>
            <a:r>
              <a:rPr lang="zh-CN" altLang="en-US" dirty="0"/>
              <a:t>原因：在气温较高时施用氨水、碳酸氢胺等肥料，容易产生大量的氨气，对农作物造成伤害。</a:t>
            </a:r>
            <a:endParaRPr lang="en-US" altLang="zh-CN" dirty="0"/>
          </a:p>
          <a:p>
            <a:pPr indent="0">
              <a:buNone/>
            </a:pPr>
            <a:r>
              <a:rPr lang="zh-CN" altLang="en-US" dirty="0"/>
              <a:t>表现：轻者使下部叶尖发黄，影响生长发育，重者使全株赤黄枯死。</a:t>
            </a:r>
          </a:p>
        </p:txBody>
      </p:sp>
      <p:pic>
        <p:nvPicPr>
          <p:cNvPr id="3075" name="Picture 3" descr="F:\e 上课\专业实践\专业实践 小麦肥害、药害综合诊断及孕穗期形态考察\肥害\20121107095228_4943.jpg"/>
          <p:cNvPicPr>
            <a:picLocks noChangeAspect="1" noChangeArrowheads="1"/>
          </p:cNvPicPr>
          <p:nvPr/>
        </p:nvPicPr>
        <p:blipFill>
          <a:blip r:embed="rId2"/>
          <a:srcRect/>
          <a:stretch>
            <a:fillRect/>
          </a:stretch>
        </p:blipFill>
        <p:spPr bwMode="auto">
          <a:xfrm>
            <a:off x="6072198" y="3597290"/>
            <a:ext cx="2515980" cy="3260710"/>
          </a:xfrm>
          <a:prstGeom prst="rect">
            <a:avLst/>
          </a:prstGeom>
          <a:noFill/>
        </p:spPr>
      </p:pic>
      <p:pic>
        <p:nvPicPr>
          <p:cNvPr id="3076" name="Picture 4" descr="F:\e 上课\专业实践\专业实践 小麦肥害、药害综合诊断及孕穗期形态考察\肥害\早春喷施液体氮肥.jpg"/>
          <p:cNvPicPr>
            <a:picLocks noChangeAspect="1" noChangeArrowheads="1"/>
          </p:cNvPicPr>
          <p:nvPr/>
        </p:nvPicPr>
        <p:blipFill>
          <a:blip r:embed="rId3"/>
          <a:srcRect/>
          <a:stretch>
            <a:fillRect/>
          </a:stretch>
        </p:blipFill>
        <p:spPr bwMode="auto">
          <a:xfrm>
            <a:off x="1714480" y="4143380"/>
            <a:ext cx="3810001" cy="2540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785794"/>
            <a:ext cx="8229600" cy="4525963"/>
          </a:xfrm>
        </p:spPr>
        <p:txBody>
          <a:bodyPr/>
          <a:lstStyle/>
          <a:p>
            <a:r>
              <a:rPr lang="zh-CN" altLang="en-US" b="1" dirty="0"/>
              <a:t>毒害型肥害</a:t>
            </a:r>
            <a:endParaRPr lang="en-US" altLang="zh-CN" b="1" dirty="0"/>
          </a:p>
          <a:p>
            <a:pPr indent="0">
              <a:buNone/>
            </a:pPr>
            <a:r>
              <a:rPr lang="zh-CN" altLang="en-US" dirty="0"/>
              <a:t>原因：有些化肥如石灰氮，施入土壤后，要经过一系列的转化才能被植物吸收，但在转化过程中会产生一些有毒物质毒害农作物，使其受害或死亡 。</a:t>
            </a:r>
            <a:endParaRPr lang="en-US" altLang="zh-CN" dirty="0"/>
          </a:p>
        </p:txBody>
      </p:sp>
      <p:pic>
        <p:nvPicPr>
          <p:cNvPr id="4098" name="Picture 2" descr="F:\e 上课\专业实践\专业实践 小麦肥害、药害综合诊断及孕穗期形态考察\肥害\u=4081253782,3024696820&amp;fm=21&amp;gp=0.jpg"/>
          <p:cNvPicPr>
            <a:picLocks noChangeAspect="1" noChangeArrowheads="1"/>
          </p:cNvPicPr>
          <p:nvPr/>
        </p:nvPicPr>
        <p:blipFill>
          <a:blip r:embed="rId2"/>
          <a:srcRect l="9890" r="9576" b="7328"/>
          <a:stretch>
            <a:fillRect/>
          </a:stretch>
        </p:blipFill>
        <p:spPr bwMode="auto">
          <a:xfrm>
            <a:off x="4643438" y="3643314"/>
            <a:ext cx="4071966" cy="2643206"/>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428604"/>
            <a:ext cx="8229600" cy="4525963"/>
          </a:xfrm>
        </p:spPr>
        <p:txBody>
          <a:bodyPr>
            <a:normAutofit/>
          </a:bodyPr>
          <a:lstStyle/>
          <a:p>
            <a:r>
              <a:rPr lang="zh-CN" altLang="en-US" b="1" dirty="0"/>
              <a:t>烧种（叶）型肥害</a:t>
            </a:r>
            <a:endParaRPr lang="en-US" altLang="zh-CN" b="1" dirty="0"/>
          </a:p>
          <a:p>
            <a:pPr indent="0">
              <a:buNone/>
            </a:pPr>
            <a:r>
              <a:rPr lang="zh-CN" altLang="en-US" dirty="0"/>
              <a:t>原因：种肥用量过多，或者用过磷酸钙，或用碱性易挥发的碳酸氢铵以及尿素、石灰氮等化肥拌种，常常会出现烧种，导致缺苗。</a:t>
            </a:r>
            <a:r>
              <a:rPr lang="zh-CN" altLang="en-US" u="sng" dirty="0"/>
              <a:t>另外，在进行叶面施肥时，使用的浓度过大，也会造成叶片烧伤。</a:t>
            </a:r>
            <a:endParaRPr lang="zh-CN" altLang="en-US" b="1" u="sng" dirty="0"/>
          </a:p>
        </p:txBody>
      </p:sp>
      <p:pic>
        <p:nvPicPr>
          <p:cNvPr id="5122" name="Picture 2" descr="F:\e 上课\专业实践\专业实践 小麦肥害、药害综合诊断及孕穗期形态考察\肥害\Refine-15-UAN-13 尿素酸氨溶液28%.jpg"/>
          <p:cNvPicPr>
            <a:picLocks noChangeAspect="1" noChangeArrowheads="1"/>
          </p:cNvPicPr>
          <p:nvPr/>
        </p:nvPicPr>
        <p:blipFill>
          <a:blip r:embed="rId2" cstate="print"/>
          <a:srcRect/>
          <a:stretch>
            <a:fillRect/>
          </a:stretch>
        </p:blipFill>
        <p:spPr bwMode="auto">
          <a:xfrm>
            <a:off x="2214546" y="3597529"/>
            <a:ext cx="4337656" cy="326047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叶面肥害的诊断</a:t>
            </a:r>
          </a:p>
        </p:txBody>
      </p:sp>
      <p:sp>
        <p:nvSpPr>
          <p:cNvPr id="3" name="内容占位符 2"/>
          <p:cNvSpPr>
            <a:spLocks noGrp="1"/>
          </p:cNvSpPr>
          <p:nvPr>
            <p:ph idx="1"/>
          </p:nvPr>
        </p:nvSpPr>
        <p:spPr>
          <a:xfrm>
            <a:off x="428596" y="1214422"/>
            <a:ext cx="8229600" cy="5143536"/>
          </a:xfrm>
        </p:spPr>
        <p:txBody>
          <a:bodyPr>
            <a:noAutofit/>
          </a:bodyPr>
          <a:lstStyle/>
          <a:p>
            <a:r>
              <a:rPr lang="zh-CN" altLang="en-US" sz="2800" b="1" dirty="0"/>
              <a:t>发病时间</a:t>
            </a:r>
            <a:r>
              <a:rPr lang="en-US" altLang="zh-CN" sz="2800" b="1" dirty="0"/>
              <a:t>—</a:t>
            </a:r>
            <a:r>
              <a:rPr lang="zh-CN" altLang="en-US" sz="2800" dirty="0"/>
              <a:t>一般发生在叶面施肥后的几天内，与施肥的前后关系比较密切。</a:t>
            </a:r>
            <a:endParaRPr lang="en-US" altLang="zh-CN" sz="2800" dirty="0"/>
          </a:p>
          <a:p>
            <a:r>
              <a:rPr lang="zh-CN" altLang="en-US" sz="2800" b="1" dirty="0"/>
              <a:t>病情发展速度</a:t>
            </a:r>
            <a:r>
              <a:rPr lang="en-US" altLang="zh-CN" sz="2800" b="1" dirty="0"/>
              <a:t>—</a:t>
            </a:r>
            <a:r>
              <a:rPr lang="zh-CN" altLang="en-US" sz="2800" dirty="0"/>
              <a:t>发病较快，从叶缘变色到苦干一般只需数小时或</a:t>
            </a:r>
            <a:r>
              <a:rPr lang="en-US" altLang="zh-CN" sz="2800" dirty="0"/>
              <a:t>1~2</a:t>
            </a:r>
            <a:r>
              <a:rPr lang="zh-CN" altLang="en-US" sz="2800" dirty="0"/>
              <a:t>天，以高温期发展较快，通常上午施肥后，下午就能出现症状。</a:t>
            </a:r>
            <a:endParaRPr lang="en-US" altLang="zh-CN" sz="2800" dirty="0"/>
          </a:p>
          <a:p>
            <a:r>
              <a:rPr lang="zh-CN" altLang="en-US" sz="2800" b="1" dirty="0"/>
              <a:t>发病规模</a:t>
            </a:r>
            <a:r>
              <a:rPr lang="en-US" altLang="zh-CN" sz="2800" b="1" dirty="0"/>
              <a:t>—</a:t>
            </a:r>
            <a:r>
              <a:rPr lang="zh-CN" altLang="en-US" sz="2800" dirty="0"/>
              <a:t>只局限于施肥地块，不扩散、不蔓延，无传染性。</a:t>
            </a:r>
            <a:endParaRPr lang="en-US" altLang="zh-CN" sz="2800" dirty="0"/>
          </a:p>
          <a:p>
            <a:r>
              <a:rPr lang="zh-CN" altLang="en-US" sz="2800" b="1" dirty="0"/>
              <a:t>发病表现</a:t>
            </a:r>
            <a:r>
              <a:rPr lang="en-US" altLang="zh-CN" sz="2800" b="1" dirty="0"/>
              <a:t>—</a:t>
            </a:r>
            <a:r>
              <a:rPr lang="zh-CN" altLang="en-US" sz="2800" dirty="0"/>
              <a:t>叶缘变黄褐色或干边，叶面发生皱缩；严重时心叶枯黄萎缩，</a:t>
            </a:r>
            <a:r>
              <a:rPr lang="zh-CN" altLang="en-US" sz="2800" u="sng" dirty="0"/>
              <a:t>叶缘大片枯干</a:t>
            </a:r>
            <a:r>
              <a:rPr lang="zh-CN" altLang="en-US" sz="2800" dirty="0"/>
              <a:t>，</a:t>
            </a:r>
            <a:r>
              <a:rPr lang="zh-CN" altLang="en-US" sz="2800" u="sng" dirty="0"/>
              <a:t>叶面出现褐色斑</a:t>
            </a:r>
            <a:r>
              <a:rPr lang="zh-CN" altLang="en-US" sz="2800" dirty="0"/>
              <a:t>，最后全叶苦干死亡，新叶易受害，下部老叶受害较轻。</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e 上课\专业实践\专业实践 小麦肥害、药害综合诊断及孕穗期形态考察\肥害\冻害.jpg"/>
          <p:cNvPicPr>
            <a:picLocks noChangeAspect="1" noChangeArrowheads="1"/>
          </p:cNvPicPr>
          <p:nvPr/>
        </p:nvPicPr>
        <p:blipFill>
          <a:blip r:embed="rId2" cstate="print"/>
          <a:srcRect/>
          <a:stretch>
            <a:fillRect/>
          </a:stretch>
        </p:blipFill>
        <p:spPr bwMode="auto">
          <a:xfrm>
            <a:off x="142843" y="142852"/>
            <a:ext cx="5044979" cy="4357718"/>
          </a:xfrm>
          <a:prstGeom prst="rect">
            <a:avLst/>
          </a:prstGeom>
          <a:noFill/>
        </p:spPr>
      </p:pic>
      <p:pic>
        <p:nvPicPr>
          <p:cNvPr id="6147" name="Picture 3" descr="F:\e 上课\专业实践\专业实践 小麦肥害、药害综合诊断及孕穗期形态考察\肥害\不同叶尖开始 肥害 少量的.gif"/>
          <p:cNvPicPr>
            <a:picLocks noChangeAspect="1" noChangeArrowheads="1"/>
          </p:cNvPicPr>
          <p:nvPr/>
        </p:nvPicPr>
        <p:blipFill>
          <a:blip r:embed="rId3"/>
          <a:srcRect/>
          <a:stretch>
            <a:fillRect/>
          </a:stretch>
        </p:blipFill>
        <p:spPr bwMode="auto">
          <a:xfrm>
            <a:off x="4286248" y="3071810"/>
            <a:ext cx="4672943" cy="3643338"/>
          </a:xfrm>
          <a:prstGeom prst="rect">
            <a:avLst/>
          </a:prstGeom>
          <a:noFill/>
        </p:spPr>
      </p:pic>
      <p:sp>
        <p:nvSpPr>
          <p:cNvPr id="6" name="TextBox 5"/>
          <p:cNvSpPr txBox="1"/>
          <p:nvPr/>
        </p:nvSpPr>
        <p:spPr>
          <a:xfrm>
            <a:off x="285720" y="285728"/>
            <a:ext cx="1313180" cy="769441"/>
          </a:xfrm>
          <a:prstGeom prst="rect">
            <a:avLst/>
          </a:prstGeom>
          <a:solidFill>
            <a:schemeClr val="tx2">
              <a:lumMod val="25000"/>
              <a:lumOff val="75000"/>
            </a:schemeClr>
          </a:solidFill>
        </p:spPr>
        <p:txBody>
          <a:bodyPr wrap="none" rtlCol="0">
            <a:spAutoFit/>
          </a:bodyPr>
          <a:lstStyle/>
          <a:p>
            <a:r>
              <a:rPr lang="zh-CN" altLang="en-US" sz="4400" b="1" dirty="0"/>
              <a:t>冻害</a:t>
            </a:r>
          </a:p>
        </p:txBody>
      </p:sp>
      <p:sp>
        <p:nvSpPr>
          <p:cNvPr id="7" name="TextBox 6"/>
          <p:cNvSpPr txBox="1"/>
          <p:nvPr/>
        </p:nvSpPr>
        <p:spPr>
          <a:xfrm>
            <a:off x="4572000" y="3214686"/>
            <a:ext cx="1313180" cy="769441"/>
          </a:xfrm>
          <a:prstGeom prst="rect">
            <a:avLst/>
          </a:prstGeom>
          <a:solidFill>
            <a:schemeClr val="tx2">
              <a:lumMod val="25000"/>
              <a:lumOff val="75000"/>
            </a:schemeClr>
          </a:solidFill>
        </p:spPr>
        <p:txBody>
          <a:bodyPr wrap="none" rtlCol="0">
            <a:spAutoFit/>
          </a:bodyPr>
          <a:lstStyle/>
          <a:p>
            <a:r>
              <a:rPr lang="zh-CN" altLang="en-US" sz="4400" b="1" dirty="0"/>
              <a:t>肥害</a:t>
            </a:r>
          </a:p>
        </p:txBody>
      </p:sp>
      <p:pic>
        <p:nvPicPr>
          <p:cNvPr id="8" name="Picture 2" descr="F:\e 上课\专业实践\专业实践 小麦肥害、药害综合诊断及孕穗期形态考察\肥害\肥害 液体氮肥.jpg"/>
          <p:cNvPicPr>
            <a:picLocks noChangeAspect="1" noChangeArrowheads="1"/>
          </p:cNvPicPr>
          <p:nvPr/>
        </p:nvPicPr>
        <p:blipFill>
          <a:blip r:embed="rId4"/>
          <a:srcRect/>
          <a:stretch>
            <a:fillRect/>
          </a:stretch>
        </p:blipFill>
        <p:spPr bwMode="auto">
          <a:xfrm>
            <a:off x="4857752" y="357166"/>
            <a:ext cx="3902075" cy="2714644"/>
          </a:xfrm>
          <a:prstGeom prst="rect">
            <a:avLst/>
          </a:prstGeom>
          <a:noFill/>
        </p:spPr>
      </p:pic>
      <p:sp>
        <p:nvSpPr>
          <p:cNvPr id="9" name="TextBox 8"/>
          <p:cNvSpPr txBox="1"/>
          <p:nvPr/>
        </p:nvSpPr>
        <p:spPr>
          <a:xfrm>
            <a:off x="7429520" y="2143116"/>
            <a:ext cx="1313180" cy="769441"/>
          </a:xfrm>
          <a:prstGeom prst="rect">
            <a:avLst/>
          </a:prstGeom>
          <a:solidFill>
            <a:schemeClr val="tx2">
              <a:lumMod val="25000"/>
              <a:lumOff val="75000"/>
            </a:schemeClr>
          </a:solidFill>
        </p:spPr>
        <p:txBody>
          <a:bodyPr wrap="none" rtlCol="0">
            <a:spAutoFit/>
          </a:bodyPr>
          <a:lstStyle/>
          <a:p>
            <a:r>
              <a:rPr lang="zh-CN" altLang="en-US" sz="4400" b="1" dirty="0"/>
              <a:t>肥害</a:t>
            </a:r>
          </a:p>
        </p:txBody>
      </p:sp>
      <p:pic>
        <p:nvPicPr>
          <p:cNvPr id="6148" name="Picture 4" descr="F:\e 上课\专业实践\专业实践 小麦肥害、药害综合诊断及孕穗期形态考察\肥害\Refine-15-UAN-13 尿素酸氨溶液28%.jpg"/>
          <p:cNvPicPr>
            <a:picLocks noChangeAspect="1" noChangeArrowheads="1"/>
          </p:cNvPicPr>
          <p:nvPr/>
        </p:nvPicPr>
        <p:blipFill>
          <a:blip r:embed="rId5" cstate="print"/>
          <a:srcRect/>
          <a:stretch>
            <a:fillRect/>
          </a:stretch>
        </p:blipFill>
        <p:spPr bwMode="auto">
          <a:xfrm>
            <a:off x="0" y="3357562"/>
            <a:ext cx="4310421" cy="3240000"/>
          </a:xfrm>
          <a:prstGeom prst="rect">
            <a:avLst/>
          </a:prstGeom>
          <a:noFill/>
        </p:spPr>
      </p:pic>
      <p:sp>
        <p:nvSpPr>
          <p:cNvPr id="11" name="TextBox 10"/>
          <p:cNvSpPr txBox="1"/>
          <p:nvPr/>
        </p:nvSpPr>
        <p:spPr>
          <a:xfrm>
            <a:off x="0" y="5786454"/>
            <a:ext cx="1313180" cy="769441"/>
          </a:xfrm>
          <a:prstGeom prst="rect">
            <a:avLst/>
          </a:prstGeom>
          <a:solidFill>
            <a:schemeClr val="tx2">
              <a:lumMod val="25000"/>
              <a:lumOff val="75000"/>
            </a:schemeClr>
          </a:solidFill>
        </p:spPr>
        <p:txBody>
          <a:bodyPr wrap="none" rtlCol="0">
            <a:spAutoFit/>
          </a:bodyPr>
          <a:lstStyle/>
          <a:p>
            <a:r>
              <a:rPr lang="zh-CN" altLang="en-US" sz="4400" b="1" dirty="0"/>
              <a:t>肥害</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龙腾四海">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龙腾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Dragon</Template>
  <TotalTime>320</TotalTime>
  <Words>1027</Words>
  <Application>Microsoft Office PowerPoint</Application>
  <PresentationFormat>全屏显示(4:3)</PresentationFormat>
  <Paragraphs>93</Paragraphs>
  <Slides>32</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34" baseType="lpstr">
      <vt:lpstr>龙腾四海</vt:lpstr>
      <vt:lpstr>工作表</vt:lpstr>
      <vt:lpstr>小麦肥害、药害综合诊断及 拔节孕穗肥施用技术</vt:lpstr>
      <vt:lpstr>幻灯片 2</vt:lpstr>
      <vt:lpstr>一、肥害诊断</vt:lpstr>
      <vt:lpstr>常见肥害及原因</vt:lpstr>
      <vt:lpstr>幻灯片 5</vt:lpstr>
      <vt:lpstr>幻灯片 6</vt:lpstr>
      <vt:lpstr>幻灯片 7</vt:lpstr>
      <vt:lpstr>叶面肥害的诊断</vt:lpstr>
      <vt:lpstr>幻灯片 9</vt:lpstr>
      <vt:lpstr>幻灯片 10</vt:lpstr>
      <vt:lpstr>二、药害诊断</vt:lpstr>
      <vt:lpstr>常见药害</vt:lpstr>
      <vt:lpstr>除草剂药害发生原因</vt:lpstr>
      <vt:lpstr>常见除草剂药害症状</vt:lpstr>
      <vt:lpstr>幻灯片 15</vt:lpstr>
      <vt:lpstr>幻灯片 16</vt:lpstr>
      <vt:lpstr>幻灯片 17</vt:lpstr>
      <vt:lpstr>幻灯片 18</vt:lpstr>
      <vt:lpstr>幻灯片 19</vt:lpstr>
      <vt:lpstr>幻灯片 20</vt:lpstr>
      <vt:lpstr>幻灯片 21</vt:lpstr>
      <vt:lpstr>三、拔节孕穗肥施用技术</vt:lpstr>
      <vt:lpstr>幻灯片 23</vt:lpstr>
      <vt:lpstr>适时足量施用拔节肥和孕穗肥</vt:lpstr>
      <vt:lpstr>3月中旬,正常苗,可施用拔节肥</vt:lpstr>
      <vt:lpstr>幻灯片 26</vt:lpstr>
      <vt:lpstr>幻灯片 27</vt:lpstr>
      <vt:lpstr>幻灯片 28</vt:lpstr>
      <vt:lpstr>幻灯片 29</vt:lpstr>
      <vt:lpstr>高产田,透光性好</vt:lpstr>
      <vt:lpstr>幻灯片 31</vt:lpstr>
      <vt:lpstr>作业</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小麦肥害、药害综合诊断及孕穗期形态考察</dc:title>
  <dc:creator>Administrator</dc:creator>
  <cp:lastModifiedBy>Sky123.Org</cp:lastModifiedBy>
  <cp:revision>93</cp:revision>
  <dcterms:created xsi:type="dcterms:W3CDTF">2016-03-24T08:57:31Z</dcterms:created>
  <dcterms:modified xsi:type="dcterms:W3CDTF">2017-03-27T01:25:59Z</dcterms:modified>
</cp:coreProperties>
</file>